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0" r:id="rId1"/>
  </p:sldMasterIdLst>
  <p:notesMasterIdLst>
    <p:notesMasterId r:id="rId22"/>
  </p:notesMasterIdLst>
  <p:sldIdLst>
    <p:sldId id="256" r:id="rId2"/>
    <p:sldId id="258" r:id="rId3"/>
    <p:sldId id="273" r:id="rId4"/>
    <p:sldId id="289" r:id="rId5"/>
    <p:sldId id="262" r:id="rId6"/>
    <p:sldId id="296" r:id="rId7"/>
    <p:sldId id="290" r:id="rId8"/>
    <p:sldId id="288" r:id="rId9"/>
    <p:sldId id="284" r:id="rId10"/>
    <p:sldId id="297" r:id="rId11"/>
    <p:sldId id="285" r:id="rId12"/>
    <p:sldId id="298" r:id="rId13"/>
    <p:sldId id="293" r:id="rId14"/>
    <p:sldId id="292" r:id="rId15"/>
    <p:sldId id="265" r:id="rId16"/>
    <p:sldId id="281" r:id="rId17"/>
    <p:sldId id="291" r:id="rId18"/>
    <p:sldId id="271" r:id="rId19"/>
    <p:sldId id="295" r:id="rId20"/>
    <p:sldId id="294" r:id="rId21"/>
  </p:sldIdLst>
  <p:sldSz cx="10691813" cy="7559675"/>
  <p:notesSz cx="7559675" cy="10691813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000000"/>
          </p15:clr>
        </p15:guide>
        <p15:guide id="2" pos="3055">
          <p15:clr>
            <a:srgbClr val="000000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840">
          <p15:clr>
            <a:srgbClr val="000000"/>
          </p15:clr>
        </p15:guide>
        <p15:guide id="2" pos="2291">
          <p15:clr>
            <a:srgbClr val="000000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7E42FDF-3BD0-49E5-82E5-553B4C38F3D9}">
  <a:tblStyle styleId="{57E42FDF-3BD0-49E5-82E5-553B4C38F3D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389"/>
    <p:restoredTop sz="94662"/>
  </p:normalViewPr>
  <p:slideViewPr>
    <p:cSldViewPr snapToGrid="0">
      <p:cViewPr>
        <p:scale>
          <a:sx n="123" d="100"/>
          <a:sy n="123" d="100"/>
        </p:scale>
        <p:origin x="2008" y="560"/>
      </p:cViewPr>
      <p:guideLst>
        <p:guide orient="horz" pos="2880"/>
        <p:guide pos="3055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3840"/>
        <p:guide pos="229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944324" y="812800"/>
            <a:ext cx="5669400" cy="4006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755650" y="5078412"/>
            <a:ext cx="6046787" cy="4810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5" name="Google Shape;5;n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3279775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" name="Google Shape;6;n"/>
          <p:cNvSpPr txBox="1">
            <a:spLocks noGrp="1"/>
          </p:cNvSpPr>
          <p:nvPr>
            <p:ph type="dt" idx="10"/>
          </p:nvPr>
        </p:nvSpPr>
        <p:spPr>
          <a:xfrm>
            <a:off x="4278312" y="0"/>
            <a:ext cx="3279775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10156825"/>
            <a:ext cx="3279775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4278312" y="10156825"/>
            <a:ext cx="3279775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:notes"/>
          <p:cNvSpPr txBox="1"/>
          <p:nvPr/>
        </p:nvSpPr>
        <p:spPr>
          <a:xfrm>
            <a:off x="4278312" y="10156825"/>
            <a:ext cx="3279775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fld>
            <a:endParaRPr/>
          </a:p>
        </p:txBody>
      </p:sp>
      <p:sp>
        <p:nvSpPr>
          <p:cNvPr id="61" name="Google Shape;6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44563" y="812800"/>
            <a:ext cx="567055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524288"/>
            <a:headEnd type="none" w="sm" len="sm"/>
            <a:tailEnd type="none" w="sm" len="sm"/>
          </a:ln>
        </p:spPr>
      </p:sp>
      <p:sp>
        <p:nvSpPr>
          <p:cNvPr id="62" name="Google Shape;62;p1:notes"/>
          <p:cNvSpPr txBox="1">
            <a:spLocks noGrp="1"/>
          </p:cNvSpPr>
          <p:nvPr>
            <p:ph type="body" idx="1"/>
          </p:nvPr>
        </p:nvSpPr>
        <p:spPr>
          <a:xfrm>
            <a:off x="755650" y="5078412"/>
            <a:ext cx="6048375" cy="4811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52351124f5_2_15:notes"/>
          <p:cNvSpPr txBox="1"/>
          <p:nvPr/>
        </p:nvSpPr>
        <p:spPr>
          <a:xfrm>
            <a:off x="4278312" y="10156825"/>
            <a:ext cx="32799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10</a:t>
            </a:fld>
            <a:endParaRPr/>
          </a:p>
        </p:txBody>
      </p:sp>
      <p:sp>
        <p:nvSpPr>
          <p:cNvPr id="89" name="Google Shape;89;g152351124f5_2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46200" y="900113"/>
            <a:ext cx="4868863" cy="3441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524288"/>
            <a:headEnd type="none" w="sm" len="sm"/>
            <a:tailEnd type="none" w="sm" len="sm"/>
          </a:ln>
        </p:spPr>
      </p:sp>
      <p:sp>
        <p:nvSpPr>
          <p:cNvPr id="90" name="Google Shape;90;g152351124f5_2_15:notes"/>
          <p:cNvSpPr txBox="1">
            <a:spLocks noGrp="1"/>
          </p:cNvSpPr>
          <p:nvPr>
            <p:ph type="body" idx="1"/>
          </p:nvPr>
        </p:nvSpPr>
        <p:spPr>
          <a:xfrm>
            <a:off x="755650" y="5078412"/>
            <a:ext cx="6048300" cy="48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72186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52351124f5_2_15:notes"/>
          <p:cNvSpPr txBox="1"/>
          <p:nvPr/>
        </p:nvSpPr>
        <p:spPr>
          <a:xfrm>
            <a:off x="4278312" y="10156825"/>
            <a:ext cx="32799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11</a:t>
            </a:fld>
            <a:endParaRPr/>
          </a:p>
        </p:txBody>
      </p:sp>
      <p:sp>
        <p:nvSpPr>
          <p:cNvPr id="89" name="Google Shape;89;g152351124f5_2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46200" y="900113"/>
            <a:ext cx="4868863" cy="3441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524288"/>
            <a:headEnd type="none" w="sm" len="sm"/>
            <a:tailEnd type="none" w="sm" len="sm"/>
          </a:ln>
        </p:spPr>
      </p:sp>
      <p:sp>
        <p:nvSpPr>
          <p:cNvPr id="90" name="Google Shape;90;g152351124f5_2_15:notes"/>
          <p:cNvSpPr txBox="1">
            <a:spLocks noGrp="1"/>
          </p:cNvSpPr>
          <p:nvPr>
            <p:ph type="body" idx="1"/>
          </p:nvPr>
        </p:nvSpPr>
        <p:spPr>
          <a:xfrm>
            <a:off x="755650" y="5078412"/>
            <a:ext cx="6048300" cy="48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05639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52351124f5_2_15:notes"/>
          <p:cNvSpPr txBox="1"/>
          <p:nvPr/>
        </p:nvSpPr>
        <p:spPr>
          <a:xfrm>
            <a:off x="4278312" y="10156825"/>
            <a:ext cx="32799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12</a:t>
            </a:fld>
            <a:endParaRPr/>
          </a:p>
        </p:txBody>
      </p:sp>
      <p:sp>
        <p:nvSpPr>
          <p:cNvPr id="89" name="Google Shape;89;g152351124f5_2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46200" y="900113"/>
            <a:ext cx="4868863" cy="3441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524288"/>
            <a:headEnd type="none" w="sm" len="sm"/>
            <a:tailEnd type="none" w="sm" len="sm"/>
          </a:ln>
        </p:spPr>
      </p:sp>
      <p:sp>
        <p:nvSpPr>
          <p:cNvPr id="90" name="Google Shape;90;g152351124f5_2_15:notes"/>
          <p:cNvSpPr txBox="1">
            <a:spLocks noGrp="1"/>
          </p:cNvSpPr>
          <p:nvPr>
            <p:ph type="body" idx="1"/>
          </p:nvPr>
        </p:nvSpPr>
        <p:spPr>
          <a:xfrm>
            <a:off x="755650" y="5078412"/>
            <a:ext cx="6048300" cy="48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69863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52351124f5_2_15:notes"/>
          <p:cNvSpPr txBox="1"/>
          <p:nvPr/>
        </p:nvSpPr>
        <p:spPr>
          <a:xfrm>
            <a:off x="4278312" y="10156825"/>
            <a:ext cx="32799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13</a:t>
            </a:fld>
            <a:endParaRPr/>
          </a:p>
        </p:txBody>
      </p:sp>
      <p:sp>
        <p:nvSpPr>
          <p:cNvPr id="89" name="Google Shape;89;g152351124f5_2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46200" y="900113"/>
            <a:ext cx="4868863" cy="3441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524288"/>
            <a:headEnd type="none" w="sm" len="sm"/>
            <a:tailEnd type="none" w="sm" len="sm"/>
          </a:ln>
        </p:spPr>
      </p:sp>
      <p:sp>
        <p:nvSpPr>
          <p:cNvPr id="90" name="Google Shape;90;g152351124f5_2_15:notes"/>
          <p:cNvSpPr txBox="1">
            <a:spLocks noGrp="1"/>
          </p:cNvSpPr>
          <p:nvPr>
            <p:ph type="body" idx="1"/>
          </p:nvPr>
        </p:nvSpPr>
        <p:spPr>
          <a:xfrm>
            <a:off x="755650" y="5078412"/>
            <a:ext cx="6048300" cy="48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715713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52351124f5_2_15:notes"/>
          <p:cNvSpPr txBox="1"/>
          <p:nvPr/>
        </p:nvSpPr>
        <p:spPr>
          <a:xfrm>
            <a:off x="4278312" y="10156825"/>
            <a:ext cx="32799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14</a:t>
            </a:fld>
            <a:endParaRPr/>
          </a:p>
        </p:txBody>
      </p:sp>
      <p:sp>
        <p:nvSpPr>
          <p:cNvPr id="89" name="Google Shape;89;g152351124f5_2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46200" y="900113"/>
            <a:ext cx="4868863" cy="3441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524288"/>
            <a:headEnd type="none" w="sm" len="sm"/>
            <a:tailEnd type="none" w="sm" len="sm"/>
          </a:ln>
        </p:spPr>
      </p:sp>
      <p:sp>
        <p:nvSpPr>
          <p:cNvPr id="90" name="Google Shape;90;g152351124f5_2_15:notes"/>
          <p:cNvSpPr txBox="1">
            <a:spLocks noGrp="1"/>
          </p:cNvSpPr>
          <p:nvPr>
            <p:ph type="body" idx="1"/>
          </p:nvPr>
        </p:nvSpPr>
        <p:spPr>
          <a:xfrm>
            <a:off x="755650" y="5078412"/>
            <a:ext cx="6048300" cy="48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31361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4b7db22697_0_85:notes"/>
          <p:cNvSpPr txBox="1"/>
          <p:nvPr/>
        </p:nvSpPr>
        <p:spPr>
          <a:xfrm>
            <a:off x="4278312" y="10156825"/>
            <a:ext cx="32799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15</a:t>
            </a:fld>
            <a:endParaRPr/>
          </a:p>
        </p:txBody>
      </p:sp>
      <p:sp>
        <p:nvSpPr>
          <p:cNvPr id="146" name="Google Shape;146;g24b7db22697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46200" y="900113"/>
            <a:ext cx="4868863" cy="3441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524288"/>
            <a:headEnd type="none" w="sm" len="sm"/>
            <a:tailEnd type="none" w="sm" len="sm"/>
          </a:ln>
        </p:spPr>
      </p:sp>
      <p:sp>
        <p:nvSpPr>
          <p:cNvPr id="147" name="Google Shape;147;g24b7db22697_0_85:notes"/>
          <p:cNvSpPr txBox="1">
            <a:spLocks noGrp="1"/>
          </p:cNvSpPr>
          <p:nvPr>
            <p:ph type="body" idx="1"/>
          </p:nvPr>
        </p:nvSpPr>
        <p:spPr>
          <a:xfrm>
            <a:off x="755650" y="5078412"/>
            <a:ext cx="6048300" cy="48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4b7db22697_0_85:notes"/>
          <p:cNvSpPr txBox="1"/>
          <p:nvPr/>
        </p:nvSpPr>
        <p:spPr>
          <a:xfrm>
            <a:off x="4278312" y="10156825"/>
            <a:ext cx="32799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16</a:t>
            </a:fld>
            <a:endParaRPr/>
          </a:p>
        </p:txBody>
      </p:sp>
      <p:sp>
        <p:nvSpPr>
          <p:cNvPr id="146" name="Google Shape;146;g24b7db22697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46200" y="900113"/>
            <a:ext cx="4868863" cy="3441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524288"/>
            <a:headEnd type="none" w="sm" len="sm"/>
            <a:tailEnd type="none" w="sm" len="sm"/>
          </a:ln>
        </p:spPr>
      </p:sp>
      <p:sp>
        <p:nvSpPr>
          <p:cNvPr id="147" name="Google Shape;147;g24b7db22697_0_85:notes"/>
          <p:cNvSpPr txBox="1">
            <a:spLocks noGrp="1"/>
          </p:cNvSpPr>
          <p:nvPr>
            <p:ph type="body" idx="1"/>
          </p:nvPr>
        </p:nvSpPr>
        <p:spPr>
          <a:xfrm>
            <a:off x="755650" y="5078412"/>
            <a:ext cx="6048300" cy="48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22151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4b7db22697_0_85:notes"/>
          <p:cNvSpPr txBox="1"/>
          <p:nvPr/>
        </p:nvSpPr>
        <p:spPr>
          <a:xfrm>
            <a:off x="4278312" y="10156825"/>
            <a:ext cx="32799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17</a:t>
            </a:fld>
            <a:endParaRPr/>
          </a:p>
        </p:txBody>
      </p:sp>
      <p:sp>
        <p:nvSpPr>
          <p:cNvPr id="146" name="Google Shape;146;g24b7db22697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46200" y="900113"/>
            <a:ext cx="4868863" cy="3441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524288"/>
            <a:headEnd type="none" w="sm" len="sm"/>
            <a:tailEnd type="none" w="sm" len="sm"/>
          </a:ln>
        </p:spPr>
      </p:sp>
      <p:sp>
        <p:nvSpPr>
          <p:cNvPr id="147" name="Google Shape;147;g24b7db22697_0_85:notes"/>
          <p:cNvSpPr txBox="1">
            <a:spLocks noGrp="1"/>
          </p:cNvSpPr>
          <p:nvPr>
            <p:ph type="body" idx="1"/>
          </p:nvPr>
        </p:nvSpPr>
        <p:spPr>
          <a:xfrm>
            <a:off x="755650" y="5078412"/>
            <a:ext cx="6048300" cy="48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49114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4b7db22697_0_146:notes"/>
          <p:cNvSpPr txBox="1"/>
          <p:nvPr/>
        </p:nvSpPr>
        <p:spPr>
          <a:xfrm>
            <a:off x="4278312" y="10156825"/>
            <a:ext cx="32799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18</a:t>
            </a:fld>
            <a:endParaRPr/>
          </a:p>
        </p:txBody>
      </p:sp>
      <p:sp>
        <p:nvSpPr>
          <p:cNvPr id="199" name="Google Shape;199;g24b7db22697_0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46200" y="900113"/>
            <a:ext cx="4868863" cy="3441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524288"/>
            <a:headEnd type="none" w="sm" len="sm"/>
            <a:tailEnd type="none" w="sm" len="sm"/>
          </a:ln>
        </p:spPr>
      </p:sp>
      <p:sp>
        <p:nvSpPr>
          <p:cNvPr id="200" name="Google Shape;200;g24b7db22697_0_146:notes"/>
          <p:cNvSpPr txBox="1">
            <a:spLocks noGrp="1"/>
          </p:cNvSpPr>
          <p:nvPr>
            <p:ph type="body" idx="1"/>
          </p:nvPr>
        </p:nvSpPr>
        <p:spPr>
          <a:xfrm>
            <a:off x="755650" y="5078412"/>
            <a:ext cx="6048300" cy="48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4b7db22697_0_155:notes"/>
          <p:cNvSpPr txBox="1"/>
          <p:nvPr/>
        </p:nvSpPr>
        <p:spPr>
          <a:xfrm>
            <a:off x="4278312" y="10156825"/>
            <a:ext cx="32799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19</a:t>
            </a:fld>
            <a:endParaRPr/>
          </a:p>
        </p:txBody>
      </p:sp>
      <p:sp>
        <p:nvSpPr>
          <p:cNvPr id="208" name="Google Shape;208;g24b7db22697_0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46200" y="900113"/>
            <a:ext cx="4868863" cy="3441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524288"/>
            <a:headEnd type="none" w="sm" len="sm"/>
            <a:tailEnd type="none" w="sm" len="sm"/>
          </a:ln>
        </p:spPr>
      </p:sp>
      <p:sp>
        <p:nvSpPr>
          <p:cNvPr id="209" name="Google Shape;209;g24b7db22697_0_155:notes"/>
          <p:cNvSpPr txBox="1">
            <a:spLocks noGrp="1"/>
          </p:cNvSpPr>
          <p:nvPr>
            <p:ph type="body" idx="1"/>
          </p:nvPr>
        </p:nvSpPr>
        <p:spPr>
          <a:xfrm>
            <a:off x="755650" y="5078412"/>
            <a:ext cx="6048300" cy="48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4bc9b10cb8_1_1:notes"/>
          <p:cNvSpPr txBox="1"/>
          <p:nvPr/>
        </p:nvSpPr>
        <p:spPr>
          <a:xfrm>
            <a:off x="4278312" y="10156825"/>
            <a:ext cx="32799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fld>
            <a:endParaRPr/>
          </a:p>
        </p:txBody>
      </p:sp>
      <p:sp>
        <p:nvSpPr>
          <p:cNvPr id="79" name="Google Shape;79;g24bc9b10cb8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46200" y="900113"/>
            <a:ext cx="4868863" cy="3441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524288"/>
            <a:headEnd type="none" w="sm" len="sm"/>
            <a:tailEnd type="none" w="sm" len="sm"/>
          </a:ln>
        </p:spPr>
      </p:sp>
      <p:sp>
        <p:nvSpPr>
          <p:cNvPr id="80" name="Google Shape;80;g24bc9b10cb8_1_1:notes"/>
          <p:cNvSpPr txBox="1">
            <a:spLocks noGrp="1"/>
          </p:cNvSpPr>
          <p:nvPr>
            <p:ph type="body" idx="1"/>
          </p:nvPr>
        </p:nvSpPr>
        <p:spPr>
          <a:xfrm>
            <a:off x="755650" y="5078412"/>
            <a:ext cx="6048300" cy="48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4b7db22697_0_155:notes"/>
          <p:cNvSpPr txBox="1"/>
          <p:nvPr/>
        </p:nvSpPr>
        <p:spPr>
          <a:xfrm>
            <a:off x="4278312" y="10156825"/>
            <a:ext cx="32799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20</a:t>
            </a:fld>
            <a:endParaRPr/>
          </a:p>
        </p:txBody>
      </p:sp>
      <p:sp>
        <p:nvSpPr>
          <p:cNvPr id="208" name="Google Shape;208;g24b7db22697_0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46200" y="900113"/>
            <a:ext cx="4868863" cy="3441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524288"/>
            <a:headEnd type="none" w="sm" len="sm"/>
            <a:tailEnd type="none" w="sm" len="sm"/>
          </a:ln>
        </p:spPr>
      </p:sp>
      <p:sp>
        <p:nvSpPr>
          <p:cNvPr id="209" name="Google Shape;209;g24b7db22697_0_155:notes"/>
          <p:cNvSpPr txBox="1">
            <a:spLocks noGrp="1"/>
          </p:cNvSpPr>
          <p:nvPr>
            <p:ph type="body" idx="1"/>
          </p:nvPr>
        </p:nvSpPr>
        <p:spPr>
          <a:xfrm>
            <a:off x="755650" y="5078412"/>
            <a:ext cx="6048300" cy="48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22671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52351124f5_2_15:notes"/>
          <p:cNvSpPr txBox="1"/>
          <p:nvPr/>
        </p:nvSpPr>
        <p:spPr>
          <a:xfrm>
            <a:off x="4278312" y="10156825"/>
            <a:ext cx="32799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fld>
            <a:endParaRPr/>
          </a:p>
        </p:txBody>
      </p:sp>
      <p:sp>
        <p:nvSpPr>
          <p:cNvPr id="89" name="Google Shape;89;g152351124f5_2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46200" y="900113"/>
            <a:ext cx="4868863" cy="3441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524288"/>
            <a:headEnd type="none" w="sm" len="sm"/>
            <a:tailEnd type="none" w="sm" len="sm"/>
          </a:ln>
        </p:spPr>
      </p:sp>
      <p:sp>
        <p:nvSpPr>
          <p:cNvPr id="90" name="Google Shape;90;g152351124f5_2_15:notes"/>
          <p:cNvSpPr txBox="1">
            <a:spLocks noGrp="1"/>
          </p:cNvSpPr>
          <p:nvPr>
            <p:ph type="body" idx="1"/>
          </p:nvPr>
        </p:nvSpPr>
        <p:spPr>
          <a:xfrm>
            <a:off x="755650" y="5078412"/>
            <a:ext cx="6048300" cy="48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041810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52351124f5_2_15:notes"/>
          <p:cNvSpPr txBox="1"/>
          <p:nvPr/>
        </p:nvSpPr>
        <p:spPr>
          <a:xfrm>
            <a:off x="4278312" y="10156825"/>
            <a:ext cx="32799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</a:t>
            </a:fld>
            <a:endParaRPr/>
          </a:p>
        </p:txBody>
      </p:sp>
      <p:sp>
        <p:nvSpPr>
          <p:cNvPr id="89" name="Google Shape;89;g152351124f5_2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46200" y="900113"/>
            <a:ext cx="4868863" cy="3441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524288"/>
            <a:headEnd type="none" w="sm" len="sm"/>
            <a:tailEnd type="none" w="sm" len="sm"/>
          </a:ln>
        </p:spPr>
      </p:sp>
      <p:sp>
        <p:nvSpPr>
          <p:cNvPr id="90" name="Google Shape;90;g152351124f5_2_15:notes"/>
          <p:cNvSpPr txBox="1">
            <a:spLocks noGrp="1"/>
          </p:cNvSpPr>
          <p:nvPr>
            <p:ph type="body" idx="1"/>
          </p:nvPr>
        </p:nvSpPr>
        <p:spPr>
          <a:xfrm>
            <a:off x="755650" y="5078412"/>
            <a:ext cx="6048300" cy="48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79382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4b7db22697_0_43:notes"/>
          <p:cNvSpPr txBox="1"/>
          <p:nvPr/>
        </p:nvSpPr>
        <p:spPr>
          <a:xfrm>
            <a:off x="4278312" y="10156825"/>
            <a:ext cx="32799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</a:t>
            </a:fld>
            <a:endParaRPr/>
          </a:p>
        </p:txBody>
      </p:sp>
      <p:sp>
        <p:nvSpPr>
          <p:cNvPr id="117" name="Google Shape;117;g24b7db22697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46200" y="900113"/>
            <a:ext cx="4868863" cy="3441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524288"/>
            <a:headEnd type="none" w="sm" len="sm"/>
            <a:tailEnd type="none" w="sm" len="sm"/>
          </a:ln>
        </p:spPr>
      </p:sp>
      <p:sp>
        <p:nvSpPr>
          <p:cNvPr id="118" name="Google Shape;118;g24b7db22697_0_43:notes"/>
          <p:cNvSpPr txBox="1">
            <a:spLocks noGrp="1"/>
          </p:cNvSpPr>
          <p:nvPr>
            <p:ph type="body" idx="1"/>
          </p:nvPr>
        </p:nvSpPr>
        <p:spPr>
          <a:xfrm>
            <a:off x="755650" y="5078412"/>
            <a:ext cx="6048300" cy="48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4b7db22697_0_43:notes"/>
          <p:cNvSpPr txBox="1"/>
          <p:nvPr/>
        </p:nvSpPr>
        <p:spPr>
          <a:xfrm>
            <a:off x="4278312" y="10156825"/>
            <a:ext cx="32799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6</a:t>
            </a:fld>
            <a:endParaRPr/>
          </a:p>
        </p:txBody>
      </p:sp>
      <p:sp>
        <p:nvSpPr>
          <p:cNvPr id="117" name="Google Shape;117;g24b7db22697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46200" y="900113"/>
            <a:ext cx="4868863" cy="3441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524288"/>
            <a:headEnd type="none" w="sm" len="sm"/>
            <a:tailEnd type="none" w="sm" len="sm"/>
          </a:ln>
        </p:spPr>
      </p:sp>
      <p:sp>
        <p:nvSpPr>
          <p:cNvPr id="118" name="Google Shape;118;g24b7db22697_0_43:notes"/>
          <p:cNvSpPr txBox="1">
            <a:spLocks noGrp="1"/>
          </p:cNvSpPr>
          <p:nvPr>
            <p:ph type="body" idx="1"/>
          </p:nvPr>
        </p:nvSpPr>
        <p:spPr>
          <a:xfrm>
            <a:off x="755650" y="5078412"/>
            <a:ext cx="6048300" cy="48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69182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4b7db22697_0_43:notes"/>
          <p:cNvSpPr txBox="1"/>
          <p:nvPr/>
        </p:nvSpPr>
        <p:spPr>
          <a:xfrm>
            <a:off x="4278312" y="10156825"/>
            <a:ext cx="32799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7</a:t>
            </a:fld>
            <a:endParaRPr/>
          </a:p>
        </p:txBody>
      </p:sp>
      <p:sp>
        <p:nvSpPr>
          <p:cNvPr id="117" name="Google Shape;117;g24b7db22697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46200" y="900113"/>
            <a:ext cx="4868863" cy="3441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524288"/>
            <a:headEnd type="none" w="sm" len="sm"/>
            <a:tailEnd type="none" w="sm" len="sm"/>
          </a:ln>
        </p:spPr>
      </p:sp>
      <p:sp>
        <p:nvSpPr>
          <p:cNvPr id="118" name="Google Shape;118;g24b7db22697_0_43:notes"/>
          <p:cNvSpPr txBox="1">
            <a:spLocks noGrp="1"/>
          </p:cNvSpPr>
          <p:nvPr>
            <p:ph type="body" idx="1"/>
          </p:nvPr>
        </p:nvSpPr>
        <p:spPr>
          <a:xfrm>
            <a:off x="755650" y="5078412"/>
            <a:ext cx="6048300" cy="48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191461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52351124f5_2_15:notes"/>
          <p:cNvSpPr txBox="1"/>
          <p:nvPr/>
        </p:nvSpPr>
        <p:spPr>
          <a:xfrm>
            <a:off x="4278312" y="10156825"/>
            <a:ext cx="32799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8</a:t>
            </a:fld>
            <a:endParaRPr/>
          </a:p>
        </p:txBody>
      </p:sp>
      <p:sp>
        <p:nvSpPr>
          <p:cNvPr id="89" name="Google Shape;89;g152351124f5_2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46200" y="900113"/>
            <a:ext cx="4868863" cy="3441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524288"/>
            <a:headEnd type="none" w="sm" len="sm"/>
            <a:tailEnd type="none" w="sm" len="sm"/>
          </a:ln>
        </p:spPr>
      </p:sp>
      <p:sp>
        <p:nvSpPr>
          <p:cNvPr id="90" name="Google Shape;90;g152351124f5_2_15:notes"/>
          <p:cNvSpPr txBox="1">
            <a:spLocks noGrp="1"/>
          </p:cNvSpPr>
          <p:nvPr>
            <p:ph type="body" idx="1"/>
          </p:nvPr>
        </p:nvSpPr>
        <p:spPr>
          <a:xfrm>
            <a:off x="755650" y="5078412"/>
            <a:ext cx="6048300" cy="48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53293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52351124f5_2_15:notes"/>
          <p:cNvSpPr txBox="1"/>
          <p:nvPr/>
        </p:nvSpPr>
        <p:spPr>
          <a:xfrm>
            <a:off x="4278312" y="10156825"/>
            <a:ext cx="32799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9</a:t>
            </a:fld>
            <a:endParaRPr/>
          </a:p>
        </p:txBody>
      </p:sp>
      <p:sp>
        <p:nvSpPr>
          <p:cNvPr id="89" name="Google Shape;89;g152351124f5_2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46200" y="900113"/>
            <a:ext cx="4868863" cy="3441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524288"/>
            <a:headEnd type="none" w="sm" len="sm"/>
            <a:tailEnd type="none" w="sm" len="sm"/>
          </a:ln>
        </p:spPr>
      </p:sp>
      <p:sp>
        <p:nvSpPr>
          <p:cNvPr id="90" name="Google Shape;90;g152351124f5_2_15:notes"/>
          <p:cNvSpPr txBox="1">
            <a:spLocks noGrp="1"/>
          </p:cNvSpPr>
          <p:nvPr>
            <p:ph type="body" idx="1"/>
          </p:nvPr>
        </p:nvSpPr>
        <p:spPr>
          <a:xfrm>
            <a:off x="755650" y="5078412"/>
            <a:ext cx="6048300" cy="48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85897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364478" y="1094388"/>
            <a:ext cx="9963000" cy="3016800"/>
          </a:xfrm>
          <a:prstGeom prst="rect">
            <a:avLst/>
          </a:prstGeom>
        </p:spPr>
        <p:txBody>
          <a:bodyPr spcFirstLastPara="1" wrap="square" lIns="117425" tIns="117425" rIns="117425" bIns="117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1pPr>
            <a:lvl2pPr lvl="1" algn="ctr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2pPr>
            <a:lvl3pPr lvl="2" algn="ctr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3pPr>
            <a:lvl4pPr lvl="3" algn="ctr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4pPr>
            <a:lvl5pPr lvl="4" algn="ctr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5pPr>
            <a:lvl6pPr lvl="5" algn="ctr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6pPr>
            <a:lvl7pPr lvl="6" algn="ctr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7pPr>
            <a:lvl8pPr lvl="7" algn="ctr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8pPr>
            <a:lvl9pPr lvl="8" algn="ctr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364468" y="4165643"/>
            <a:ext cx="9963000" cy="1165200"/>
          </a:xfrm>
          <a:prstGeom prst="rect">
            <a:avLst/>
          </a:prstGeom>
        </p:spPr>
        <p:txBody>
          <a:bodyPr spcFirstLastPara="1" wrap="square" lIns="117425" tIns="117425" rIns="117425" bIns="117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9906772" y="6854072"/>
            <a:ext cx="642000" cy="578700"/>
          </a:xfrm>
          <a:prstGeom prst="rect">
            <a:avLst/>
          </a:prstGeom>
        </p:spPr>
        <p:txBody>
          <a:bodyPr spcFirstLastPara="1" wrap="square" lIns="117425" tIns="117425" rIns="117425" bIns="117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 txBox="1">
            <a:spLocks noGrp="1"/>
          </p:cNvSpPr>
          <p:nvPr>
            <p:ph type="title" hasCustomPrompt="1"/>
          </p:nvPr>
        </p:nvSpPr>
        <p:spPr>
          <a:xfrm>
            <a:off x="364468" y="1625801"/>
            <a:ext cx="9963000" cy="2886000"/>
          </a:xfrm>
          <a:prstGeom prst="rect">
            <a:avLst/>
          </a:prstGeom>
        </p:spPr>
        <p:txBody>
          <a:bodyPr spcFirstLastPara="1" wrap="square" lIns="117425" tIns="117425" rIns="117425" bIns="117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5400"/>
              <a:buNone/>
              <a:defRPr sz="1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5400"/>
              <a:buNone/>
              <a:defRPr sz="1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15400"/>
              <a:buNone/>
              <a:defRPr sz="1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15400"/>
              <a:buNone/>
              <a:defRPr sz="1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15400"/>
              <a:buNone/>
              <a:defRPr sz="1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15400"/>
              <a:buNone/>
              <a:defRPr sz="1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15400"/>
              <a:buNone/>
              <a:defRPr sz="1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15400"/>
              <a:buNone/>
              <a:defRPr sz="1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15400"/>
              <a:buNone/>
              <a:defRPr sz="15400"/>
            </a:lvl9pPr>
          </a:lstStyle>
          <a:p>
            <a:r>
              <a:t>xx%</a:t>
            </a:r>
          </a:p>
        </p:txBody>
      </p:sp>
      <p:sp>
        <p:nvSpPr>
          <p:cNvPr id="50" name="Google Shape;50;p11"/>
          <p:cNvSpPr txBox="1">
            <a:spLocks noGrp="1"/>
          </p:cNvSpPr>
          <p:nvPr>
            <p:ph type="body" idx="1"/>
          </p:nvPr>
        </p:nvSpPr>
        <p:spPr>
          <a:xfrm>
            <a:off x="364468" y="4633192"/>
            <a:ext cx="9963000" cy="1911900"/>
          </a:xfrm>
          <a:prstGeom prst="rect">
            <a:avLst/>
          </a:prstGeom>
        </p:spPr>
        <p:txBody>
          <a:bodyPr spcFirstLastPara="1" wrap="square" lIns="117425" tIns="117425" rIns="117425" bIns="117425" anchor="t" anchorCtr="0">
            <a:normAutofit/>
          </a:bodyPr>
          <a:lstStyle>
            <a:lvl1pPr marL="457200" lvl="0" indent="-374650" algn="ctr">
              <a:spcBef>
                <a:spcPts val="0"/>
              </a:spcBef>
              <a:spcAft>
                <a:spcPts val="0"/>
              </a:spcAft>
              <a:buSzPts val="2300"/>
              <a:buChar char="●"/>
              <a:defRPr/>
            </a:lvl1pPr>
            <a:lvl2pPr marL="914400" lvl="1" indent="-342900" algn="ctr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algn="ctr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ctr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ctr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ctr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ctr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51" name="Google Shape;51;p11"/>
          <p:cNvSpPr txBox="1">
            <a:spLocks noGrp="1"/>
          </p:cNvSpPr>
          <p:nvPr>
            <p:ph type="sldNum" idx="12"/>
          </p:nvPr>
        </p:nvSpPr>
        <p:spPr>
          <a:xfrm>
            <a:off x="9906772" y="6854072"/>
            <a:ext cx="642000" cy="578700"/>
          </a:xfrm>
          <a:prstGeom prst="rect">
            <a:avLst/>
          </a:prstGeom>
        </p:spPr>
        <p:txBody>
          <a:bodyPr spcFirstLastPara="1" wrap="square" lIns="117425" tIns="117425" rIns="117425" bIns="117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>
            <a:spLocks noGrp="1"/>
          </p:cNvSpPr>
          <p:nvPr>
            <p:ph type="sldNum" idx="12"/>
          </p:nvPr>
        </p:nvSpPr>
        <p:spPr>
          <a:xfrm>
            <a:off x="9906772" y="6854072"/>
            <a:ext cx="642000" cy="578700"/>
          </a:xfrm>
          <a:prstGeom prst="rect">
            <a:avLst/>
          </a:prstGeom>
        </p:spPr>
        <p:txBody>
          <a:bodyPr spcFirstLastPara="1" wrap="square" lIns="117425" tIns="117425" rIns="117425" bIns="117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ользовательский макет">
  <p:cSld name="Пользовательский макет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>
            <a:spLocks noGrp="1"/>
          </p:cNvSpPr>
          <p:nvPr>
            <p:ph type="title"/>
          </p:nvPr>
        </p:nvSpPr>
        <p:spPr>
          <a:xfrm>
            <a:off x="533759" y="300538"/>
            <a:ext cx="9619200" cy="125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dt" idx="10"/>
          </p:nvPr>
        </p:nvSpPr>
        <p:spPr>
          <a:xfrm>
            <a:off x="533758" y="6886965"/>
            <a:ext cx="2488500" cy="51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ftr" idx="11"/>
          </p:nvPr>
        </p:nvSpPr>
        <p:spPr>
          <a:xfrm>
            <a:off x="3657169" y="6886965"/>
            <a:ext cx="3387900" cy="51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sldNum" idx="12"/>
          </p:nvPr>
        </p:nvSpPr>
        <p:spPr>
          <a:xfrm>
            <a:off x="7666248" y="6886965"/>
            <a:ext cx="2488500" cy="51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  <a:defRPr sz="18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  <a:defRPr sz="18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  <a:defRPr sz="18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  <a:defRPr sz="18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  <a:defRPr sz="18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  <a:defRPr sz="18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  <a:defRPr sz="18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  <a:defRPr sz="18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  <a:defRPr sz="18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3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364468" y="3161354"/>
            <a:ext cx="9963000" cy="1237200"/>
          </a:xfrm>
          <a:prstGeom prst="rect">
            <a:avLst/>
          </a:prstGeom>
        </p:spPr>
        <p:txBody>
          <a:bodyPr spcFirstLastPara="1" wrap="square" lIns="117425" tIns="117425" rIns="117425" bIns="117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1pPr>
            <a:lvl2pPr lvl="1" algn="ctr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2pPr>
            <a:lvl3pPr lvl="2" algn="ctr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3pPr>
            <a:lvl4pPr lvl="3" algn="ctr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4pPr>
            <a:lvl5pPr lvl="4" algn="ctr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5pPr>
            <a:lvl6pPr lvl="5" algn="ctr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6pPr>
            <a:lvl7pPr lvl="6" algn="ctr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7pPr>
            <a:lvl8pPr lvl="7" algn="ctr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8pPr>
            <a:lvl9pPr lvl="8" algn="ctr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9906772" y="6854072"/>
            <a:ext cx="642000" cy="578700"/>
          </a:xfrm>
          <a:prstGeom prst="rect">
            <a:avLst/>
          </a:prstGeom>
        </p:spPr>
        <p:txBody>
          <a:bodyPr spcFirstLastPara="1" wrap="square" lIns="117425" tIns="117425" rIns="117425" bIns="117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364468" y="654105"/>
            <a:ext cx="9963000" cy="841800"/>
          </a:xfrm>
          <a:prstGeom prst="rect">
            <a:avLst/>
          </a:prstGeom>
        </p:spPr>
        <p:txBody>
          <a:bodyPr spcFirstLastPara="1" wrap="square" lIns="117425" tIns="117425" rIns="117425" bIns="117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364468" y="1693927"/>
            <a:ext cx="9963000" cy="5021400"/>
          </a:xfrm>
          <a:prstGeom prst="rect">
            <a:avLst/>
          </a:prstGeom>
        </p:spPr>
        <p:txBody>
          <a:bodyPr spcFirstLastPara="1" wrap="square" lIns="117425" tIns="117425" rIns="117425" bIns="117425" anchor="t" anchorCtr="0">
            <a:normAutofit/>
          </a:bodyPr>
          <a:lstStyle>
            <a:lvl1pPr marL="457200" lvl="0" indent="-374650">
              <a:spcBef>
                <a:spcPts val="0"/>
              </a:spcBef>
              <a:spcAft>
                <a:spcPts val="0"/>
              </a:spcAft>
              <a:buSzPts val="2300"/>
              <a:buChar char="●"/>
              <a:defRPr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9906772" y="6854072"/>
            <a:ext cx="642000" cy="578700"/>
          </a:xfrm>
          <a:prstGeom prst="rect">
            <a:avLst/>
          </a:prstGeom>
        </p:spPr>
        <p:txBody>
          <a:bodyPr spcFirstLastPara="1" wrap="square" lIns="117425" tIns="117425" rIns="117425" bIns="117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364468" y="654105"/>
            <a:ext cx="9963000" cy="841800"/>
          </a:xfrm>
          <a:prstGeom prst="rect">
            <a:avLst/>
          </a:prstGeom>
        </p:spPr>
        <p:txBody>
          <a:bodyPr spcFirstLastPara="1" wrap="square" lIns="117425" tIns="117425" rIns="117425" bIns="117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364468" y="1693927"/>
            <a:ext cx="4677000" cy="5021400"/>
          </a:xfrm>
          <a:prstGeom prst="rect">
            <a:avLst/>
          </a:prstGeom>
        </p:spPr>
        <p:txBody>
          <a:bodyPr spcFirstLastPara="1" wrap="square" lIns="117425" tIns="117425" rIns="117425" bIns="117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500"/>
            </a:lvl2pPr>
            <a:lvl3pPr marL="1371600" lvl="2" indent="-323850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500"/>
            </a:lvl3pPr>
            <a:lvl4pPr marL="1828800" lvl="3" indent="-32385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4pPr>
            <a:lvl5pPr marL="2286000" lvl="4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500"/>
            </a:lvl5pPr>
            <a:lvl6pPr marL="2743200" lvl="5" indent="-323850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500"/>
            </a:lvl6pPr>
            <a:lvl7pPr marL="3200400" lvl="6" indent="-32385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7pPr>
            <a:lvl8pPr marL="3657600" lvl="7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500"/>
            </a:lvl8pPr>
            <a:lvl9pPr marL="4114800" lvl="8" indent="-323850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500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2"/>
          </p:nvPr>
        </p:nvSpPr>
        <p:spPr>
          <a:xfrm>
            <a:off x="5650483" y="1693927"/>
            <a:ext cx="4677000" cy="5021400"/>
          </a:xfrm>
          <a:prstGeom prst="rect">
            <a:avLst/>
          </a:prstGeom>
        </p:spPr>
        <p:txBody>
          <a:bodyPr spcFirstLastPara="1" wrap="square" lIns="117425" tIns="117425" rIns="117425" bIns="117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500"/>
            </a:lvl2pPr>
            <a:lvl3pPr marL="1371600" lvl="2" indent="-323850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500"/>
            </a:lvl3pPr>
            <a:lvl4pPr marL="1828800" lvl="3" indent="-32385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4pPr>
            <a:lvl5pPr marL="2286000" lvl="4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500"/>
            </a:lvl5pPr>
            <a:lvl6pPr marL="2743200" lvl="5" indent="-323850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500"/>
            </a:lvl6pPr>
            <a:lvl7pPr marL="3200400" lvl="6" indent="-32385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7pPr>
            <a:lvl8pPr marL="3657600" lvl="7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500"/>
            </a:lvl8pPr>
            <a:lvl9pPr marL="4114800" lvl="8" indent="-323850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5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ldNum" idx="12"/>
          </p:nvPr>
        </p:nvSpPr>
        <p:spPr>
          <a:xfrm>
            <a:off x="9906772" y="6854072"/>
            <a:ext cx="642000" cy="578700"/>
          </a:xfrm>
          <a:prstGeom prst="rect">
            <a:avLst/>
          </a:prstGeom>
        </p:spPr>
        <p:txBody>
          <a:bodyPr spcFirstLastPara="1" wrap="square" lIns="117425" tIns="117425" rIns="117425" bIns="117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364468" y="654105"/>
            <a:ext cx="9963000" cy="841800"/>
          </a:xfrm>
          <a:prstGeom prst="rect">
            <a:avLst/>
          </a:prstGeom>
        </p:spPr>
        <p:txBody>
          <a:bodyPr spcFirstLastPara="1" wrap="square" lIns="117425" tIns="117425" rIns="117425" bIns="117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sldNum" idx="12"/>
          </p:nvPr>
        </p:nvSpPr>
        <p:spPr>
          <a:xfrm>
            <a:off x="9906772" y="6854072"/>
            <a:ext cx="642000" cy="578700"/>
          </a:xfrm>
          <a:prstGeom prst="rect">
            <a:avLst/>
          </a:prstGeom>
        </p:spPr>
        <p:txBody>
          <a:bodyPr spcFirstLastPara="1" wrap="square" lIns="117425" tIns="117425" rIns="117425" bIns="117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364468" y="816630"/>
            <a:ext cx="3283500" cy="1110600"/>
          </a:xfrm>
          <a:prstGeom prst="rect">
            <a:avLst/>
          </a:prstGeom>
        </p:spPr>
        <p:txBody>
          <a:bodyPr spcFirstLastPara="1" wrap="square" lIns="117425" tIns="117425" rIns="117425" bIns="117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364468" y="2042457"/>
            <a:ext cx="3283500" cy="4673100"/>
          </a:xfrm>
          <a:prstGeom prst="rect">
            <a:avLst/>
          </a:prstGeom>
        </p:spPr>
        <p:txBody>
          <a:bodyPr spcFirstLastPara="1" wrap="square" lIns="117425" tIns="117425" rIns="117425" bIns="117425" anchor="t" anchorCtr="0">
            <a:normAutofit/>
          </a:bodyPr>
          <a:lstStyle>
            <a:lvl1pPr marL="457200" lvl="0" indent="-32385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500"/>
            </a:lvl2pPr>
            <a:lvl3pPr marL="1371600" lvl="2" indent="-323850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500"/>
            </a:lvl3pPr>
            <a:lvl4pPr marL="1828800" lvl="3" indent="-32385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4pPr>
            <a:lvl5pPr marL="2286000" lvl="4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500"/>
            </a:lvl5pPr>
            <a:lvl6pPr marL="2743200" lvl="5" indent="-323850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500"/>
            </a:lvl6pPr>
            <a:lvl7pPr marL="3200400" lvl="6" indent="-32385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7pPr>
            <a:lvl8pPr marL="3657600" lvl="7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500"/>
            </a:lvl8pPr>
            <a:lvl9pPr marL="4114800" lvl="8" indent="-323850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5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ldNum" idx="12"/>
          </p:nvPr>
        </p:nvSpPr>
        <p:spPr>
          <a:xfrm>
            <a:off x="9906772" y="6854072"/>
            <a:ext cx="642000" cy="578700"/>
          </a:xfrm>
          <a:prstGeom prst="rect">
            <a:avLst/>
          </a:prstGeom>
        </p:spPr>
        <p:txBody>
          <a:bodyPr spcFirstLastPara="1" wrap="square" lIns="117425" tIns="117425" rIns="117425" bIns="117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573245" y="661638"/>
            <a:ext cx="7445700" cy="6012600"/>
          </a:xfrm>
          <a:prstGeom prst="rect">
            <a:avLst/>
          </a:prstGeom>
        </p:spPr>
        <p:txBody>
          <a:bodyPr spcFirstLastPara="1" wrap="square" lIns="117425" tIns="117425" rIns="117425" bIns="117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sldNum" idx="12"/>
          </p:nvPr>
        </p:nvSpPr>
        <p:spPr>
          <a:xfrm>
            <a:off x="9906772" y="6854072"/>
            <a:ext cx="642000" cy="578700"/>
          </a:xfrm>
          <a:prstGeom prst="rect">
            <a:avLst/>
          </a:prstGeom>
        </p:spPr>
        <p:txBody>
          <a:bodyPr spcFirstLastPara="1" wrap="square" lIns="117425" tIns="117425" rIns="117425" bIns="117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5346000" y="-184"/>
            <a:ext cx="5346000" cy="7560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17425" tIns="117425" rIns="117425" bIns="117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title"/>
          </p:nvPr>
        </p:nvSpPr>
        <p:spPr>
          <a:xfrm>
            <a:off x="310447" y="1812541"/>
            <a:ext cx="4730100" cy="2178600"/>
          </a:xfrm>
          <a:prstGeom prst="rect">
            <a:avLst/>
          </a:prstGeom>
        </p:spPr>
        <p:txBody>
          <a:bodyPr spcFirstLastPara="1" wrap="square" lIns="117425" tIns="117425" rIns="117425" bIns="117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1pPr>
            <a:lvl2pPr lvl="1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2pPr>
            <a:lvl3pPr lvl="2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3pPr>
            <a:lvl4pPr lvl="3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4pPr>
            <a:lvl5pPr lvl="4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5pPr>
            <a:lvl6pPr lvl="5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6pPr>
            <a:lvl7pPr lvl="6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7pPr>
            <a:lvl8pPr lvl="7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8pPr>
            <a:lvl9pPr lvl="8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ubTitle" idx="1"/>
          </p:nvPr>
        </p:nvSpPr>
        <p:spPr>
          <a:xfrm>
            <a:off x="310447" y="4120005"/>
            <a:ext cx="4730100" cy="1815300"/>
          </a:xfrm>
          <a:prstGeom prst="rect">
            <a:avLst/>
          </a:prstGeom>
        </p:spPr>
        <p:txBody>
          <a:bodyPr spcFirstLastPara="1" wrap="square" lIns="117425" tIns="117425" rIns="117425" bIns="117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body" idx="2"/>
          </p:nvPr>
        </p:nvSpPr>
        <p:spPr>
          <a:xfrm>
            <a:off x="5775715" y="1064257"/>
            <a:ext cx="4486500" cy="5430900"/>
          </a:xfrm>
          <a:prstGeom prst="rect">
            <a:avLst/>
          </a:prstGeom>
        </p:spPr>
        <p:txBody>
          <a:bodyPr spcFirstLastPara="1" wrap="square" lIns="117425" tIns="117425" rIns="117425" bIns="117425" anchor="ctr" anchorCtr="0">
            <a:normAutofit/>
          </a:bodyPr>
          <a:lstStyle>
            <a:lvl1pPr marL="457200" lvl="0" indent="-374650">
              <a:spcBef>
                <a:spcPts val="0"/>
              </a:spcBef>
              <a:spcAft>
                <a:spcPts val="0"/>
              </a:spcAft>
              <a:buSzPts val="2300"/>
              <a:buChar char="●"/>
              <a:defRPr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sldNum" idx="12"/>
          </p:nvPr>
        </p:nvSpPr>
        <p:spPr>
          <a:xfrm>
            <a:off x="9906772" y="6854072"/>
            <a:ext cx="642000" cy="578700"/>
          </a:xfrm>
          <a:prstGeom prst="rect">
            <a:avLst/>
          </a:prstGeom>
        </p:spPr>
        <p:txBody>
          <a:bodyPr spcFirstLastPara="1" wrap="square" lIns="117425" tIns="117425" rIns="117425" bIns="117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>
            <a:spLocks noGrp="1"/>
          </p:cNvSpPr>
          <p:nvPr>
            <p:ph type="body" idx="1"/>
          </p:nvPr>
        </p:nvSpPr>
        <p:spPr>
          <a:xfrm>
            <a:off x="364468" y="6218168"/>
            <a:ext cx="7014300" cy="889500"/>
          </a:xfrm>
          <a:prstGeom prst="rect">
            <a:avLst/>
          </a:prstGeom>
        </p:spPr>
        <p:txBody>
          <a:bodyPr spcFirstLastPara="1" wrap="square" lIns="117425" tIns="117425" rIns="117425" bIns="117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1pPr>
          </a:lstStyle>
          <a:p>
            <a:endParaRPr/>
          </a:p>
        </p:txBody>
      </p:sp>
      <p:sp>
        <p:nvSpPr>
          <p:cNvPr id="47" name="Google Shape;47;p10"/>
          <p:cNvSpPr txBox="1">
            <a:spLocks noGrp="1"/>
          </p:cNvSpPr>
          <p:nvPr>
            <p:ph type="sldNum" idx="12"/>
          </p:nvPr>
        </p:nvSpPr>
        <p:spPr>
          <a:xfrm>
            <a:off x="9906772" y="6854072"/>
            <a:ext cx="642000" cy="578700"/>
          </a:xfrm>
          <a:prstGeom prst="rect">
            <a:avLst/>
          </a:prstGeom>
        </p:spPr>
        <p:txBody>
          <a:bodyPr spcFirstLastPara="1" wrap="square" lIns="117425" tIns="117425" rIns="117425" bIns="117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364468" y="654105"/>
            <a:ext cx="99630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7425" tIns="117425" rIns="117425" bIns="117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364468" y="1693927"/>
            <a:ext cx="9963000" cy="502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7425" tIns="117425" rIns="117425" bIns="117425" anchor="t" anchorCtr="0">
            <a:normAutofit/>
          </a:bodyPr>
          <a:lstStyle>
            <a:lvl1pPr marL="457200" lvl="0" indent="-3746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Char char="●"/>
              <a:defRPr sz="2300">
                <a:solidFill>
                  <a:schemeClr val="dk2"/>
                </a:solidFill>
              </a:defRPr>
            </a:lvl1pPr>
            <a:lvl2pPr marL="914400" lvl="1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2pPr>
            <a:lvl3pPr marL="1371600" lvl="2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3pPr>
            <a:lvl4pPr marL="1828800" lvl="3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4pPr>
            <a:lvl5pPr marL="2286000" lvl="4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5pPr>
            <a:lvl6pPr marL="2743200" lvl="5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6pPr>
            <a:lvl7pPr marL="3200400" lvl="6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7pPr>
            <a:lvl8pPr marL="3657600" lvl="7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8pPr>
            <a:lvl9pPr marL="4114800" lvl="8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sldNum" idx="12"/>
          </p:nvPr>
        </p:nvSpPr>
        <p:spPr>
          <a:xfrm>
            <a:off x="9906772" y="6854072"/>
            <a:ext cx="642000" cy="5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7425" tIns="117425" rIns="117425" bIns="117425" anchor="ctr" anchorCtr="0">
            <a:normAutofit/>
          </a:bodyPr>
          <a:lstStyle>
            <a:lvl1pPr lvl="0" algn="r">
              <a:buNone/>
              <a:defRPr sz="1300">
                <a:solidFill>
                  <a:schemeClr val="dk2"/>
                </a:solidFill>
              </a:defRPr>
            </a:lvl1pPr>
            <a:lvl2pPr lvl="1" algn="r">
              <a:buNone/>
              <a:defRPr sz="1300">
                <a:solidFill>
                  <a:schemeClr val="dk2"/>
                </a:solidFill>
              </a:defRPr>
            </a:lvl2pPr>
            <a:lvl3pPr lvl="2" algn="r">
              <a:buNone/>
              <a:defRPr sz="1300">
                <a:solidFill>
                  <a:schemeClr val="dk2"/>
                </a:solidFill>
              </a:defRPr>
            </a:lvl3pPr>
            <a:lvl4pPr lvl="3" algn="r">
              <a:buNone/>
              <a:defRPr sz="1300">
                <a:solidFill>
                  <a:schemeClr val="dk2"/>
                </a:solidFill>
              </a:defRPr>
            </a:lvl4pPr>
            <a:lvl5pPr lvl="4" algn="r">
              <a:buNone/>
              <a:defRPr sz="1300">
                <a:solidFill>
                  <a:schemeClr val="dk2"/>
                </a:solidFill>
              </a:defRPr>
            </a:lvl5pPr>
            <a:lvl6pPr lvl="5" algn="r">
              <a:buNone/>
              <a:defRPr sz="1300">
                <a:solidFill>
                  <a:schemeClr val="dk2"/>
                </a:solidFill>
              </a:defRPr>
            </a:lvl6pPr>
            <a:lvl7pPr lvl="6" algn="r">
              <a:buNone/>
              <a:defRPr sz="1300">
                <a:solidFill>
                  <a:schemeClr val="dk2"/>
                </a:solidFill>
              </a:defRPr>
            </a:lvl7pPr>
            <a:lvl8pPr lvl="7" algn="r">
              <a:buNone/>
              <a:defRPr sz="1300">
                <a:solidFill>
                  <a:schemeClr val="dk2"/>
                </a:solidFill>
              </a:defRPr>
            </a:lvl8pPr>
            <a:lvl9pPr lvl="8" algn="r">
              <a:buNone/>
              <a:defRPr sz="13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18" Type="http://schemas.openxmlformats.org/officeDocument/2006/relationships/image" Target="../media/image2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19" Type="http://schemas.openxmlformats.org/officeDocument/2006/relationships/image" Target="../media/image23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>
            <a:spLocks noGrp="1"/>
          </p:cNvSpPr>
          <p:nvPr>
            <p:ph type="subTitle" idx="4294967295"/>
          </p:nvPr>
        </p:nvSpPr>
        <p:spPr>
          <a:xfrm>
            <a:off x="535406" y="1533206"/>
            <a:ext cx="9621000" cy="3850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3100" rIns="0" bIns="0" anchor="ctr" anchorCtr="0">
            <a:noAutofit/>
          </a:bodyPr>
          <a:lstStyle/>
          <a:p>
            <a:pPr marL="0" marR="0" lvl="0" indent="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Times New Roman"/>
              <a:buNone/>
            </a:pPr>
            <a:r>
              <a:rPr lang="en-US" sz="3800" b="1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Метод</a:t>
            </a:r>
            <a:r>
              <a:rPr lang="en-US" sz="3800" b="1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ru-RU" sz="3800" b="1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сжатия статических</a:t>
            </a:r>
          </a:p>
          <a:p>
            <a:pPr marL="0" marR="0" lvl="0" indent="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Times New Roman"/>
              <a:buNone/>
            </a:pPr>
            <a:r>
              <a:rPr lang="ru-RU" sz="3800" b="1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изображений без потерь на основе алгоритма Хаффмана</a:t>
            </a:r>
            <a:endParaRPr lang="ru-RU" sz="40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Times New Roman"/>
              <a:buNone/>
            </a:pP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6" name="Google Shape;66;p14"/>
          <p:cNvSpPr txBox="1"/>
          <p:nvPr/>
        </p:nvSpPr>
        <p:spPr>
          <a:xfrm>
            <a:off x="296301" y="5593154"/>
            <a:ext cx="10099500" cy="80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825" tIns="71050" rIns="104825" bIns="52425" anchor="t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2000"/>
              <a:buFont typeface="Arial"/>
              <a:buNone/>
            </a:pPr>
            <a:r>
              <a:rPr lang="en-US" sz="2300" i="0" u="none" strike="noStrike" cap="none" dirty="0" err="1">
                <a:solidFill>
                  <a:srgbClr val="11111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Студент</a:t>
            </a:r>
            <a:r>
              <a:rPr lang="en-US" sz="2300" i="0" u="none" strike="noStrike" cap="none" dirty="0">
                <a:solidFill>
                  <a:srgbClr val="11111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</a:t>
            </a:r>
            <a:r>
              <a:rPr lang="ru-RU" sz="2300" dirty="0" err="1">
                <a:solidFill>
                  <a:srgbClr val="11111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Ковалец</a:t>
            </a:r>
            <a:r>
              <a:rPr lang="en-US" sz="2300" dirty="0">
                <a:solidFill>
                  <a:srgbClr val="11111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ru-RU" sz="2300" dirty="0">
                <a:solidFill>
                  <a:srgbClr val="11111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Кирилл Эдуардович </a:t>
            </a:r>
            <a:r>
              <a:rPr lang="en-US" sz="2300" dirty="0">
                <a:solidFill>
                  <a:srgbClr val="11111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ИУ7-</a:t>
            </a:r>
            <a:r>
              <a:rPr lang="ru-RU" sz="2300" dirty="0">
                <a:solidFill>
                  <a:srgbClr val="11111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42М</a:t>
            </a:r>
            <a:endParaRPr sz="23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2000"/>
              <a:buFont typeface="Arial"/>
              <a:buNone/>
            </a:pPr>
            <a:r>
              <a:rPr lang="en-US" sz="2300" i="0" u="none" strike="noStrike" cap="none" dirty="0" err="1">
                <a:solidFill>
                  <a:srgbClr val="11111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Научный</a:t>
            </a:r>
            <a:r>
              <a:rPr lang="en-US" sz="2300" i="0" u="none" strike="noStrike" cap="none" dirty="0">
                <a:solidFill>
                  <a:srgbClr val="11111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300" i="0" u="none" strike="noStrike" cap="none" dirty="0" err="1">
                <a:solidFill>
                  <a:srgbClr val="11111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руководитель</a:t>
            </a:r>
            <a:r>
              <a:rPr lang="en-US" sz="2300" i="0" u="none" strike="noStrike" cap="none" dirty="0">
                <a:solidFill>
                  <a:srgbClr val="11111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</a:t>
            </a:r>
            <a:r>
              <a:rPr lang="ru-RU" sz="2300" dirty="0">
                <a:solidFill>
                  <a:srgbClr val="11111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Новик Наталья Владимировна</a:t>
            </a:r>
            <a:endParaRPr sz="23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8" name="Google Shape;68;p14"/>
          <p:cNvSpPr txBox="1"/>
          <p:nvPr/>
        </p:nvSpPr>
        <p:spPr>
          <a:xfrm>
            <a:off x="4196086" y="6744216"/>
            <a:ext cx="2299800" cy="5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5625" tIns="115625" rIns="115625" bIns="1156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dirty="0" err="1">
                <a:latin typeface="Times New Roman"/>
                <a:ea typeface="Times New Roman"/>
                <a:cs typeface="Times New Roman"/>
                <a:sym typeface="Times New Roman"/>
              </a:rPr>
              <a:t>М</a:t>
            </a:r>
            <a:r>
              <a:rPr lang="ru-RU" sz="2300" dirty="0" err="1">
                <a:latin typeface="Times New Roman"/>
                <a:ea typeface="Times New Roman"/>
                <a:cs typeface="Times New Roman"/>
                <a:sym typeface="Times New Roman"/>
              </a:rPr>
              <a:t>осква</a:t>
            </a:r>
            <a:r>
              <a:rPr lang="en-US" sz="2300" dirty="0">
                <a:latin typeface="Times New Roman"/>
                <a:ea typeface="Times New Roman"/>
                <a:cs typeface="Times New Roman"/>
                <a:sym typeface="Times New Roman"/>
              </a:rPr>
              <a:t>, 202</a:t>
            </a:r>
            <a:r>
              <a:rPr lang="ru-RU" sz="2300" dirty="0">
                <a:latin typeface="Times New Roman"/>
                <a:ea typeface="Times New Roman"/>
                <a:cs typeface="Times New Roman"/>
                <a:sym typeface="Times New Roman"/>
              </a:rPr>
              <a:t>5</a:t>
            </a:r>
            <a:endParaRPr sz="23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" name="Федеральное государственное автономное образовательное учреждение высшего образования…">
            <a:extLst>
              <a:ext uri="{FF2B5EF4-FFF2-40B4-BE49-F238E27FC236}">
                <a16:creationId xmlns:a16="http://schemas.microsoft.com/office/drawing/2014/main" id="{F8F5F471-5BDF-CA46-3A0F-393828D2076B}"/>
              </a:ext>
            </a:extLst>
          </p:cNvPr>
          <p:cNvSpPr txBox="1"/>
          <p:nvPr/>
        </p:nvSpPr>
        <p:spPr>
          <a:xfrm>
            <a:off x="1089099" y="276213"/>
            <a:ext cx="9631742" cy="11079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defRPr sz="1300"/>
            </a:pPr>
            <a:r>
              <a:rPr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Федеральное</a:t>
            </a:r>
            <a:r>
              <a:rPr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государственное</a:t>
            </a:r>
            <a:r>
              <a:rPr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автономное</a:t>
            </a:r>
            <a:r>
              <a:rPr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образовательное</a:t>
            </a:r>
            <a:r>
              <a:rPr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учреждение</a:t>
            </a:r>
            <a:r>
              <a:rPr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высшего</a:t>
            </a:r>
            <a:r>
              <a:rPr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образования</a:t>
            </a:r>
            <a:r>
              <a:rPr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ctr">
              <a:defRPr sz="1300"/>
            </a:pPr>
            <a:r>
              <a:rPr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«</a:t>
            </a:r>
            <a:r>
              <a:rPr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Московский</a:t>
            </a:r>
            <a:r>
              <a:rPr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государственный</a:t>
            </a:r>
            <a:r>
              <a:rPr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технический</a:t>
            </a:r>
            <a:r>
              <a:rPr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университет</a:t>
            </a:r>
            <a:r>
              <a:rPr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имени</a:t>
            </a:r>
            <a:r>
              <a:rPr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Н.Э. </a:t>
            </a:r>
            <a:r>
              <a:rPr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Баумана</a:t>
            </a:r>
            <a:r>
              <a:rPr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ctr">
              <a:defRPr sz="1300"/>
            </a:pPr>
            <a:r>
              <a:rPr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национальный</a:t>
            </a:r>
            <a:r>
              <a:rPr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исследовательский</a:t>
            </a:r>
            <a:r>
              <a:rPr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университет</a:t>
            </a:r>
            <a:r>
              <a:rPr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)»</a:t>
            </a:r>
          </a:p>
          <a:p>
            <a:pPr algn="ctr">
              <a:defRPr sz="1300"/>
            </a:pPr>
            <a:r>
              <a:rPr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(МГТУ </a:t>
            </a:r>
            <a:r>
              <a:rPr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им</a:t>
            </a:r>
            <a:r>
              <a:rPr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Н.Э. </a:t>
            </a:r>
            <a:r>
              <a:rPr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Баумана</a:t>
            </a:r>
            <a:r>
              <a:rPr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pic>
        <p:nvPicPr>
          <p:cNvPr id="5" name="IMG_0401.jpeg" descr="IMG_0401.jpeg">
            <a:extLst>
              <a:ext uri="{FF2B5EF4-FFF2-40B4-BE49-F238E27FC236}">
                <a16:creationId xmlns:a16="http://schemas.microsoft.com/office/drawing/2014/main" id="{67DFF9F7-7966-2E6B-BC28-1BBE5105DB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468" y="276853"/>
            <a:ext cx="912721" cy="104703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/>
          <p:nvPr/>
        </p:nvSpPr>
        <p:spPr>
          <a:xfrm>
            <a:off x="-835556" y="5128126"/>
            <a:ext cx="196800" cy="3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6500" tIns="53250" rIns="106500" bIns="53250" anchor="t" anchorCtr="0">
            <a:sp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83;p16">
            <a:extLst>
              <a:ext uri="{FF2B5EF4-FFF2-40B4-BE49-F238E27FC236}">
                <a16:creationId xmlns:a16="http://schemas.microsoft.com/office/drawing/2014/main" id="{BDCD2BA2-F483-EDD3-BD4C-1581B445247B}"/>
              </a:ext>
            </a:extLst>
          </p:cNvPr>
          <p:cNvSpPr txBox="1"/>
          <p:nvPr/>
        </p:nvSpPr>
        <p:spPr>
          <a:xfrm>
            <a:off x="239108" y="496885"/>
            <a:ext cx="10309664" cy="8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825" tIns="93875" rIns="104825" bIns="52425" anchor="t" anchorCtr="0">
            <a:noAutofit/>
          </a:bodyPr>
          <a:lstStyle/>
          <a:p>
            <a:pPr algn="ctr">
              <a:lnSpc>
                <a:spcPct val="93000"/>
              </a:lnSpc>
              <a:buClr>
                <a:schemeClr val="lt1"/>
              </a:buClr>
              <a:buSzPts val="2300"/>
            </a:pPr>
            <a:r>
              <a:rPr lang="ru-RU" sz="35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Формулы для построения дерева Хаффмана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4E92E8-5915-E429-2D02-5D49B4088550}"/>
              </a:ext>
            </a:extLst>
          </p:cNvPr>
          <p:cNvSpPr txBox="1"/>
          <p:nvPr/>
        </p:nvSpPr>
        <p:spPr>
          <a:xfrm>
            <a:off x="1349288" y="4570015"/>
            <a:ext cx="9199484" cy="2653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0000" indent="-4572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алфавит из  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символов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360000" indent="-4572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символ алфавита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,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где                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;</a:t>
            </a:r>
          </a:p>
          <a:p>
            <a:pPr marL="360000" indent="-4572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частота появления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символа 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в изображении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60000" indent="-4572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последовательность битов от корня дерева до листка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символа  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360000" indent="-4572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–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вес узла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3040B2A4-1086-3BDA-1E5A-9CF56071A1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4905" y="4740414"/>
            <a:ext cx="2433938" cy="332278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129AA674-2820-4838-E79D-DD9E800630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2832" y="5787550"/>
            <a:ext cx="616751" cy="35243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B4FF8F61-531A-BA79-0860-82082C9996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8987" y="4729834"/>
            <a:ext cx="232595" cy="332278"/>
          </a:xfrm>
          <a:prstGeom prst="rect">
            <a:avLst/>
          </a:prstGeom>
        </p:spPr>
      </p:pic>
      <p:pic>
        <p:nvPicPr>
          <p:cNvPr id="42" name="Рисунок 41">
            <a:extLst>
              <a:ext uri="{FF2B5EF4-FFF2-40B4-BE49-F238E27FC236}">
                <a16:creationId xmlns:a16="http://schemas.microsoft.com/office/drawing/2014/main" id="{AA98E677-02B7-37E8-A829-E03FF24129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62889" y="5759730"/>
            <a:ext cx="241223" cy="419518"/>
          </a:xfrm>
          <a:prstGeom prst="rect">
            <a:avLst/>
          </a:prstGeom>
        </p:spPr>
      </p:pic>
      <p:pic>
        <p:nvPicPr>
          <p:cNvPr id="48" name="Рисунок 47">
            <a:extLst>
              <a:ext uri="{FF2B5EF4-FFF2-40B4-BE49-F238E27FC236}">
                <a16:creationId xmlns:a16="http://schemas.microsoft.com/office/drawing/2014/main" id="{099C1E4A-FFB4-C03E-41E1-28BFB85C70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15533" y="5212879"/>
            <a:ext cx="241223" cy="419518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16569B93-5E36-3616-2477-8790A812FC32}"/>
              </a:ext>
            </a:extLst>
          </p:cNvPr>
          <p:cNvSpPr txBox="1"/>
          <p:nvPr/>
        </p:nvSpPr>
        <p:spPr>
          <a:xfrm>
            <a:off x="782260" y="1307615"/>
            <a:ext cx="9631637" cy="25761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Для узла  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соответствующему символу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                            .</a:t>
            </a:r>
          </a:p>
          <a:p>
            <a:pPr marL="457200" indent="-457200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Вес узла, полученного в результате объединения двух узлов с минимальными весами (        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          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                                                       .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Средняя длина кода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вычисляется по формуле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.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spcBef>
                <a:spcPts val="600"/>
              </a:spcBef>
              <a:buAutoNum type="arabicPeriod" startAt="4"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Количество узлов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дереве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Хаффмана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для   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символов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                        .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</a:p>
        </p:txBody>
      </p:sp>
      <p:pic>
        <p:nvPicPr>
          <p:cNvPr id="51" name="Рисунок 50">
            <a:extLst>
              <a:ext uri="{FF2B5EF4-FFF2-40B4-BE49-F238E27FC236}">
                <a16:creationId xmlns:a16="http://schemas.microsoft.com/office/drawing/2014/main" id="{42BCC913-ED99-2240-4AF4-0B62D8505D3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91977" y="1473077"/>
            <a:ext cx="246779" cy="308474"/>
          </a:xfrm>
          <a:prstGeom prst="rect">
            <a:avLst/>
          </a:prstGeom>
        </p:spPr>
      </p:pic>
      <p:pic>
        <p:nvPicPr>
          <p:cNvPr id="52" name="Рисунок 51">
            <a:extLst>
              <a:ext uri="{FF2B5EF4-FFF2-40B4-BE49-F238E27FC236}">
                <a16:creationId xmlns:a16="http://schemas.microsoft.com/office/drawing/2014/main" id="{7A7B92C7-7F2E-5867-FA6C-FDFED29A8C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70323" y="1433043"/>
            <a:ext cx="236096" cy="410602"/>
          </a:xfrm>
          <a:prstGeom prst="rect">
            <a:avLst/>
          </a:prstGeom>
        </p:spPr>
      </p:pic>
      <p:pic>
        <p:nvPicPr>
          <p:cNvPr id="53" name="Рисунок 52">
            <a:extLst>
              <a:ext uri="{FF2B5EF4-FFF2-40B4-BE49-F238E27FC236}">
                <a16:creationId xmlns:a16="http://schemas.microsoft.com/office/drawing/2014/main" id="{FA3A0D50-68D5-758B-7510-A7F0119C3BA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65106" y="1435950"/>
            <a:ext cx="1768750" cy="388546"/>
          </a:xfrm>
          <a:prstGeom prst="rect">
            <a:avLst/>
          </a:prstGeom>
        </p:spPr>
      </p:pic>
      <p:pic>
        <p:nvPicPr>
          <p:cNvPr id="54" name="Рисунок 53">
            <a:extLst>
              <a:ext uri="{FF2B5EF4-FFF2-40B4-BE49-F238E27FC236}">
                <a16:creationId xmlns:a16="http://schemas.microsoft.com/office/drawing/2014/main" id="{400648E5-E494-97DF-A058-911B80D56BD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44599" y="2466393"/>
            <a:ext cx="525649" cy="279459"/>
          </a:xfrm>
          <a:prstGeom prst="rect">
            <a:avLst/>
          </a:prstGeom>
        </p:spPr>
      </p:pic>
      <p:pic>
        <p:nvPicPr>
          <p:cNvPr id="55" name="Рисунок 54">
            <a:extLst>
              <a:ext uri="{FF2B5EF4-FFF2-40B4-BE49-F238E27FC236}">
                <a16:creationId xmlns:a16="http://schemas.microsoft.com/office/drawing/2014/main" id="{EC8576E1-CD53-7ED0-604D-FF9BB59F62B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93751" y="2476553"/>
            <a:ext cx="645416" cy="279459"/>
          </a:xfrm>
          <a:prstGeom prst="rect">
            <a:avLst/>
          </a:prstGeom>
        </p:spPr>
      </p:pic>
      <p:pic>
        <p:nvPicPr>
          <p:cNvPr id="56" name="Рисунок 55">
            <a:extLst>
              <a:ext uri="{FF2B5EF4-FFF2-40B4-BE49-F238E27FC236}">
                <a16:creationId xmlns:a16="http://schemas.microsoft.com/office/drawing/2014/main" id="{44702B29-79E7-5020-C5E5-3AE34D17330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006069" y="2420172"/>
            <a:ext cx="3453165" cy="358579"/>
          </a:xfrm>
          <a:prstGeom prst="rect">
            <a:avLst/>
          </a:prstGeom>
        </p:spPr>
      </p:pic>
      <p:pic>
        <p:nvPicPr>
          <p:cNvPr id="57" name="Рисунок 56">
            <a:extLst>
              <a:ext uri="{FF2B5EF4-FFF2-40B4-BE49-F238E27FC236}">
                <a16:creationId xmlns:a16="http://schemas.microsoft.com/office/drawing/2014/main" id="{9539615E-967D-E3AD-D64F-A0312D67E2B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606246" y="2777265"/>
            <a:ext cx="2328104" cy="771360"/>
          </a:xfrm>
          <a:prstGeom prst="rect">
            <a:avLst/>
          </a:prstGeom>
        </p:spPr>
      </p:pic>
      <p:pic>
        <p:nvPicPr>
          <p:cNvPr id="60" name="Рисунок 59">
            <a:extLst>
              <a:ext uri="{FF2B5EF4-FFF2-40B4-BE49-F238E27FC236}">
                <a16:creationId xmlns:a16="http://schemas.microsoft.com/office/drawing/2014/main" id="{3D8831C7-B72F-69EE-7B87-3E8875C625E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700166" y="3520725"/>
            <a:ext cx="1475382" cy="260841"/>
          </a:xfrm>
          <a:prstGeom prst="rect">
            <a:avLst/>
          </a:prstGeom>
        </p:spPr>
      </p:pic>
      <p:pic>
        <p:nvPicPr>
          <p:cNvPr id="61" name="Рисунок 60">
            <a:extLst>
              <a:ext uri="{FF2B5EF4-FFF2-40B4-BE49-F238E27FC236}">
                <a16:creationId xmlns:a16="http://schemas.microsoft.com/office/drawing/2014/main" id="{C17CBD4C-1B9B-66FA-0109-9AB96A112CC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295854" y="3533262"/>
            <a:ext cx="307779" cy="238144"/>
          </a:xfrm>
          <a:prstGeom prst="rect">
            <a:avLst/>
          </a:prstGeom>
        </p:spPr>
      </p:pic>
      <p:pic>
        <p:nvPicPr>
          <p:cNvPr id="62" name="Рисунок 61">
            <a:extLst>
              <a:ext uri="{FF2B5EF4-FFF2-40B4-BE49-F238E27FC236}">
                <a16:creationId xmlns:a16="http://schemas.microsoft.com/office/drawing/2014/main" id="{B7A2E5A6-CAE7-53AB-EA81-1FC19E13D7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7916" y="3523683"/>
            <a:ext cx="236236" cy="337480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4EAB425E-6087-4140-EE64-4B8B6AD91488}"/>
              </a:ext>
            </a:extLst>
          </p:cNvPr>
          <p:cNvSpPr txBox="1"/>
          <p:nvPr/>
        </p:nvSpPr>
        <p:spPr>
          <a:xfrm>
            <a:off x="781499" y="4087563"/>
            <a:ext cx="605028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Используемые обозначения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ru-RU" sz="2000" dirty="0"/>
          </a:p>
        </p:txBody>
      </p:sp>
      <p:pic>
        <p:nvPicPr>
          <p:cNvPr id="66" name="Рисунок 65">
            <a:extLst>
              <a:ext uri="{FF2B5EF4-FFF2-40B4-BE49-F238E27FC236}">
                <a16:creationId xmlns:a16="http://schemas.microsoft.com/office/drawing/2014/main" id="{0550B492-A4CD-8EC2-8254-61D06FCF4AE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739348" y="6331001"/>
            <a:ext cx="603200" cy="350071"/>
          </a:xfrm>
          <a:prstGeom prst="rect">
            <a:avLst/>
          </a:prstGeom>
        </p:spPr>
      </p:pic>
      <p:pic>
        <p:nvPicPr>
          <p:cNvPr id="68" name="Рисунок 67">
            <a:extLst>
              <a:ext uri="{FF2B5EF4-FFF2-40B4-BE49-F238E27FC236}">
                <a16:creationId xmlns:a16="http://schemas.microsoft.com/office/drawing/2014/main" id="{6DDCE38C-392B-A303-E1DA-251D7F83119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314797" y="5295133"/>
            <a:ext cx="178197" cy="220964"/>
          </a:xfrm>
          <a:prstGeom prst="rect">
            <a:avLst/>
          </a:prstGeom>
        </p:spPr>
      </p:pic>
      <p:pic>
        <p:nvPicPr>
          <p:cNvPr id="69" name="Рисунок 68">
            <a:extLst>
              <a:ext uri="{FF2B5EF4-FFF2-40B4-BE49-F238E27FC236}">
                <a16:creationId xmlns:a16="http://schemas.microsoft.com/office/drawing/2014/main" id="{4FE62A6E-1B64-429D-2548-29D2760DB1E5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074798" y="5253898"/>
            <a:ext cx="991466" cy="315235"/>
          </a:xfrm>
          <a:prstGeom prst="rect">
            <a:avLst/>
          </a:prstGeom>
        </p:spPr>
      </p:pic>
      <p:pic>
        <p:nvPicPr>
          <p:cNvPr id="70" name="Рисунок 69">
            <a:extLst>
              <a:ext uri="{FF2B5EF4-FFF2-40B4-BE49-F238E27FC236}">
                <a16:creationId xmlns:a16="http://schemas.microsoft.com/office/drawing/2014/main" id="{B81C6405-FFF4-4306-E3B5-EA0C39BCF1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87886" y="6270981"/>
            <a:ext cx="241223" cy="419518"/>
          </a:xfrm>
          <a:prstGeom prst="rect">
            <a:avLst/>
          </a:prstGeom>
        </p:spPr>
      </p:pic>
      <p:pic>
        <p:nvPicPr>
          <p:cNvPr id="72" name="Рисунок 71">
            <a:extLst>
              <a:ext uri="{FF2B5EF4-FFF2-40B4-BE49-F238E27FC236}">
                <a16:creationId xmlns:a16="http://schemas.microsoft.com/office/drawing/2014/main" id="{59F716C6-CA77-7BF8-4294-553AA30B98FE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706054" y="6826226"/>
            <a:ext cx="686939" cy="352430"/>
          </a:xfrm>
          <a:prstGeom prst="rect">
            <a:avLst/>
          </a:prstGeom>
        </p:spPr>
      </p:pic>
      <p:pic>
        <p:nvPicPr>
          <p:cNvPr id="73" name="Рисунок 72">
            <a:extLst>
              <a:ext uri="{FF2B5EF4-FFF2-40B4-BE49-F238E27FC236}">
                <a16:creationId xmlns:a16="http://schemas.microsoft.com/office/drawing/2014/main" id="{78F5EABC-8135-1EC3-C1F3-799AA351993D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81412" y="6881572"/>
            <a:ext cx="267080" cy="286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9005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/>
          <p:nvPr/>
        </p:nvSpPr>
        <p:spPr>
          <a:xfrm>
            <a:off x="-764436" y="1680470"/>
            <a:ext cx="196800" cy="3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6500" tIns="53250" rIns="106500" bIns="53250" anchor="t" anchorCtr="0">
            <a:sp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17"/>
          <p:cNvSpPr txBox="1">
            <a:spLocks noGrp="1"/>
          </p:cNvSpPr>
          <p:nvPr>
            <p:ph type="sldNum" idx="12"/>
          </p:nvPr>
        </p:nvSpPr>
        <p:spPr>
          <a:xfrm>
            <a:off x="9906772" y="6854072"/>
            <a:ext cx="642000" cy="578700"/>
          </a:xfrm>
          <a:prstGeom prst="rect">
            <a:avLst/>
          </a:prstGeom>
        </p:spPr>
        <p:txBody>
          <a:bodyPr spcFirstLastPara="1" wrap="square" lIns="117425" tIns="117425" rIns="117425" bIns="117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  <p:sp>
        <p:nvSpPr>
          <p:cNvPr id="13" name="Google Shape;83;p16">
            <a:extLst>
              <a:ext uri="{FF2B5EF4-FFF2-40B4-BE49-F238E27FC236}">
                <a16:creationId xmlns:a16="http://schemas.microsoft.com/office/drawing/2014/main" id="{BDCD2BA2-F483-EDD3-BD4C-1581B445247B}"/>
              </a:ext>
            </a:extLst>
          </p:cNvPr>
          <p:cNvSpPr txBox="1"/>
          <p:nvPr/>
        </p:nvSpPr>
        <p:spPr>
          <a:xfrm>
            <a:off x="239108" y="496885"/>
            <a:ext cx="10211178" cy="8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825" tIns="93875" rIns="104825" bIns="52425" anchor="t" anchorCtr="0">
            <a:noAutofit/>
          </a:bodyPr>
          <a:lstStyle/>
          <a:p>
            <a:pPr algn="ctr">
              <a:lnSpc>
                <a:spcPct val="93000"/>
              </a:lnSpc>
              <a:buClr>
                <a:schemeClr val="lt1"/>
              </a:buClr>
              <a:buSzPts val="2300"/>
            </a:pPr>
            <a:r>
              <a:rPr lang="ru-RU" sz="35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Выполнение сжатия подготовленных данных методом Хаффмана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B52C7D9-2026-1FFD-C3ED-5BB19D87F5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0642" y="1680470"/>
            <a:ext cx="4689983" cy="5643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5501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/>
          <p:nvPr/>
        </p:nvSpPr>
        <p:spPr>
          <a:xfrm>
            <a:off x="-764436" y="1680470"/>
            <a:ext cx="196800" cy="3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6500" tIns="53250" rIns="106500" bIns="53250" anchor="t" anchorCtr="0">
            <a:sp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17"/>
          <p:cNvSpPr txBox="1">
            <a:spLocks noGrp="1"/>
          </p:cNvSpPr>
          <p:nvPr>
            <p:ph type="sldNum" idx="12"/>
          </p:nvPr>
        </p:nvSpPr>
        <p:spPr>
          <a:xfrm>
            <a:off x="9906772" y="6854072"/>
            <a:ext cx="642000" cy="578700"/>
          </a:xfrm>
          <a:prstGeom prst="rect">
            <a:avLst/>
          </a:prstGeom>
        </p:spPr>
        <p:txBody>
          <a:bodyPr spcFirstLastPara="1" wrap="square" lIns="117425" tIns="117425" rIns="117425" bIns="117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sp>
        <p:nvSpPr>
          <p:cNvPr id="13" name="Google Shape;83;p16">
            <a:extLst>
              <a:ext uri="{FF2B5EF4-FFF2-40B4-BE49-F238E27FC236}">
                <a16:creationId xmlns:a16="http://schemas.microsoft.com/office/drawing/2014/main" id="{BDCD2BA2-F483-EDD3-BD4C-1581B445247B}"/>
              </a:ext>
            </a:extLst>
          </p:cNvPr>
          <p:cNvSpPr txBox="1"/>
          <p:nvPr/>
        </p:nvSpPr>
        <p:spPr>
          <a:xfrm>
            <a:off x="239108" y="496885"/>
            <a:ext cx="10211178" cy="8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825" tIns="93875" rIns="104825" bIns="52425" anchor="t" anchorCtr="0">
            <a:noAutofit/>
          </a:bodyPr>
          <a:lstStyle/>
          <a:p>
            <a:pPr algn="ctr">
              <a:lnSpc>
                <a:spcPct val="93000"/>
              </a:lnSpc>
              <a:buClr>
                <a:schemeClr val="lt1"/>
              </a:buClr>
              <a:buSzPts val="2300"/>
            </a:pPr>
            <a:r>
              <a:rPr lang="ru-RU" sz="35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Особенности разработанного гибридного метода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EA6424-23BF-7226-8272-41ADEDA0930C}"/>
              </a:ext>
            </a:extLst>
          </p:cNvPr>
          <p:cNvSpPr txBox="1"/>
          <p:nvPr/>
        </p:nvSpPr>
        <p:spPr>
          <a:xfrm>
            <a:off x="652195" y="1259184"/>
            <a:ext cx="9593241" cy="58484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Применение первичной обработки изображения методом </a:t>
            </a:r>
            <a:r>
              <a:rPr lang="en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LZW </a:t>
            </a:r>
            <a:r>
              <a:rPr lang="ru-RU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для удаления избыточности и уменьшения количества обрабатываемых символов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Восстановление словаря 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LZW </a:t>
            </a:r>
            <a:r>
              <a:rPr lang="ru-RU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 мере распаковки изображения с использованием списка уникальных пикселей и величины кода одного пикселя.</a:t>
            </a:r>
          </a:p>
          <a:p>
            <a:pPr marL="342900" indent="-3429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При обработке подготовленных данных методом Хаффмана за один символ принимается код последовательности пикселей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сгенерированный на первом этапе метода.</a:t>
            </a:r>
          </a:p>
          <a:p>
            <a:pPr marL="342900" indent="-3429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Выравнивание битовой строки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полученной на последнем этапе сжатия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до длины, кратной 8.</a:t>
            </a:r>
            <a:endParaRPr lang="en-US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53355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/>
          <p:nvPr/>
        </p:nvSpPr>
        <p:spPr>
          <a:xfrm>
            <a:off x="-764436" y="1680470"/>
            <a:ext cx="196800" cy="3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6500" tIns="53250" rIns="106500" bIns="53250" anchor="t" anchorCtr="0">
            <a:sp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17"/>
          <p:cNvSpPr txBox="1">
            <a:spLocks noGrp="1"/>
          </p:cNvSpPr>
          <p:nvPr>
            <p:ph type="sldNum" idx="12"/>
          </p:nvPr>
        </p:nvSpPr>
        <p:spPr>
          <a:xfrm>
            <a:off x="9906772" y="6854072"/>
            <a:ext cx="642000" cy="578700"/>
          </a:xfrm>
          <a:prstGeom prst="rect">
            <a:avLst/>
          </a:prstGeom>
        </p:spPr>
        <p:txBody>
          <a:bodyPr spcFirstLastPara="1" wrap="square" lIns="117425" tIns="117425" rIns="117425" bIns="117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  <p:sp>
        <p:nvSpPr>
          <p:cNvPr id="13" name="Google Shape;83;p16">
            <a:extLst>
              <a:ext uri="{FF2B5EF4-FFF2-40B4-BE49-F238E27FC236}">
                <a16:creationId xmlns:a16="http://schemas.microsoft.com/office/drawing/2014/main" id="{BDCD2BA2-F483-EDD3-BD4C-1581B445247B}"/>
              </a:ext>
            </a:extLst>
          </p:cNvPr>
          <p:cNvSpPr txBox="1"/>
          <p:nvPr/>
        </p:nvSpPr>
        <p:spPr>
          <a:xfrm>
            <a:off x="239108" y="496885"/>
            <a:ext cx="10211178" cy="8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825" tIns="93875" rIns="104825" bIns="52425" anchor="t" anchorCtr="0">
            <a:noAutofit/>
          </a:bodyPr>
          <a:lstStyle/>
          <a:p>
            <a:pPr algn="ctr">
              <a:lnSpc>
                <a:spcPct val="93000"/>
              </a:lnSpc>
              <a:buClr>
                <a:schemeClr val="lt1"/>
              </a:buClr>
              <a:buSzPts val="2300"/>
            </a:pPr>
            <a:r>
              <a:rPr lang="ru-RU" sz="35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Используемые программные средства для реализации метода</a:t>
            </a:r>
          </a:p>
        </p:txBody>
      </p:sp>
      <p:sp>
        <p:nvSpPr>
          <p:cNvPr id="4" name="Google Shape;96;p17">
            <a:extLst>
              <a:ext uri="{FF2B5EF4-FFF2-40B4-BE49-F238E27FC236}">
                <a16:creationId xmlns:a16="http://schemas.microsoft.com/office/drawing/2014/main" id="{D805EFED-B1ED-B766-1AF4-DABD59E78248}"/>
              </a:ext>
            </a:extLst>
          </p:cNvPr>
          <p:cNvSpPr txBox="1"/>
          <p:nvPr/>
        </p:nvSpPr>
        <p:spPr>
          <a:xfrm>
            <a:off x="389631" y="1609350"/>
            <a:ext cx="10047381" cy="55011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6500" tIns="106500" rIns="106500" bIns="106500" anchor="t" anchorCtr="0">
            <a:spAutoFit/>
          </a:bodyPr>
          <a:lstStyle/>
          <a:p>
            <a:pPr marL="469900" indent="-342900">
              <a:lnSpc>
                <a:spcPct val="150000"/>
              </a:lnSpc>
              <a:spcBef>
                <a:spcPts val="1200"/>
              </a:spcBef>
              <a:buSzPts val="2000"/>
              <a:buFont typeface="Arial" panose="020B0604020202020204" pitchFamily="34" charset="0"/>
              <a:buChar char="•"/>
            </a:pPr>
            <a:r>
              <a:rPr lang="en-US" sz="2100" b="1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Python</a:t>
            </a:r>
            <a:r>
              <a:rPr lang="en-US" sz="21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— </a:t>
            </a:r>
            <a:r>
              <a:rPr lang="ru-RU" sz="21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язык программирования</a:t>
            </a:r>
            <a:r>
              <a:rPr lang="en-US" sz="21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;</a:t>
            </a:r>
            <a:endParaRPr lang="ru-RU" sz="2100" dirty="0"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  <a:p>
            <a:pPr marL="469900" indent="-342900">
              <a:lnSpc>
                <a:spcPct val="150000"/>
              </a:lnSpc>
              <a:spcBef>
                <a:spcPts val="1200"/>
              </a:spcBef>
              <a:buSzPts val="2000"/>
              <a:buFont typeface="Arial" panose="020B0604020202020204" pitchFamily="34" charset="0"/>
              <a:buChar char="•"/>
            </a:pPr>
            <a:r>
              <a:rPr lang="en-US" sz="2100" b="1" dirty="0" err="1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tkinter</a:t>
            </a:r>
            <a:r>
              <a:rPr lang="en-US" sz="21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—</a:t>
            </a:r>
            <a:r>
              <a:rPr lang="ru-RU" sz="21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библиотека для создания графического интерфейса</a:t>
            </a:r>
            <a:r>
              <a:rPr lang="en-US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sz="2100" dirty="0">
              <a:latin typeface="Times New Roman" panose="02020603050405020304" pitchFamily="18" charset="0"/>
              <a:cs typeface="Times New Roman" panose="02020603050405020304" pitchFamily="18" charset="0"/>
              <a:sym typeface="Times New Roman"/>
            </a:endParaRPr>
          </a:p>
          <a:p>
            <a:pPr marL="469900" indent="-342900">
              <a:lnSpc>
                <a:spcPct val="150000"/>
              </a:lnSpc>
              <a:spcBef>
                <a:spcPts val="1200"/>
              </a:spcBef>
              <a:buSzPts val="2000"/>
              <a:buFont typeface="Arial" panose="020B0604020202020204" pitchFamily="34" charset="0"/>
              <a:buChar char="•"/>
            </a:pPr>
            <a:r>
              <a:rPr lang="en" sz="2100" b="1" dirty="0" err="1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matplotlib.pyplot</a:t>
            </a:r>
            <a:r>
              <a:rPr lang="en" sz="2100" b="1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</a:t>
            </a:r>
            <a:r>
              <a:rPr lang="en-US" sz="21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—</a:t>
            </a:r>
            <a:r>
              <a:rPr lang="ru-RU" sz="21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модуль, предоставляющий функции для создания графиков</a:t>
            </a:r>
            <a:r>
              <a:rPr lang="en-US" sz="21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;</a:t>
            </a:r>
            <a:endParaRPr lang="ru-RU" sz="2100" dirty="0"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  <a:p>
            <a:pPr marL="469900" indent="-342900">
              <a:lnSpc>
                <a:spcPct val="150000"/>
              </a:lnSpc>
              <a:spcBef>
                <a:spcPts val="1200"/>
              </a:spcBef>
              <a:buSzPts val="2000"/>
              <a:buFont typeface="Arial" panose="020B0604020202020204" pitchFamily="34" charset="0"/>
              <a:buChar char="•"/>
            </a:pPr>
            <a:r>
              <a:rPr lang="en" sz="2100" b="1" dirty="0" err="1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matplotlib.offsetbox</a:t>
            </a:r>
            <a:r>
              <a:rPr lang="en-US" sz="2100" b="1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</a:t>
            </a:r>
            <a:r>
              <a:rPr lang="en-US" sz="21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— </a:t>
            </a:r>
            <a:r>
              <a:rPr lang="ru-RU" sz="21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модуль, предоставляющий возможность размещения текстовых и графических элементов на построенных графиках</a:t>
            </a:r>
            <a:r>
              <a:rPr lang="en-US" sz="21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;</a:t>
            </a:r>
            <a:endParaRPr lang="ru-RU" sz="2100" b="1" dirty="0"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  <a:p>
            <a:pPr marL="469900" indent="-342900">
              <a:lnSpc>
                <a:spcPct val="150000"/>
              </a:lnSpc>
              <a:spcBef>
                <a:spcPts val="1200"/>
              </a:spcBef>
              <a:buSzPts val="2000"/>
              <a:buFont typeface="Arial" panose="020B0604020202020204" pitchFamily="34" charset="0"/>
              <a:buChar char="•"/>
            </a:pPr>
            <a:r>
              <a:rPr lang="en" sz="2100" b="1" dirty="0" err="1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bitarray</a:t>
            </a:r>
            <a:r>
              <a:rPr lang="ru-RU" sz="21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</a:t>
            </a:r>
            <a:r>
              <a:rPr lang="en-US" sz="21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—</a:t>
            </a:r>
            <a:r>
              <a:rPr lang="ru-RU" sz="21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библиотека для работы с массивами битов </a:t>
            </a:r>
            <a:r>
              <a:rPr lang="en-US" sz="21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(</a:t>
            </a:r>
            <a:r>
              <a:rPr lang="ru-RU" sz="21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использовалась при сжатии данных методом Хаффмана)</a:t>
            </a:r>
            <a:r>
              <a:rPr lang="en-US" sz="21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;</a:t>
            </a:r>
          </a:p>
          <a:p>
            <a:pPr marL="469900" indent="-342900">
              <a:lnSpc>
                <a:spcPct val="150000"/>
              </a:lnSpc>
              <a:spcBef>
                <a:spcPts val="1200"/>
              </a:spcBef>
              <a:buSzPts val="2000"/>
              <a:buFont typeface="Arial" panose="020B0604020202020204" pitchFamily="34" charset="0"/>
              <a:buChar char="•"/>
            </a:pPr>
            <a:r>
              <a:rPr lang="en-US" sz="2100" b="1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progress</a:t>
            </a:r>
            <a:r>
              <a:rPr lang="en-US" sz="21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— </a:t>
            </a:r>
            <a:r>
              <a:rPr lang="ru-RU" sz="21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библиотека</a:t>
            </a:r>
            <a:r>
              <a:rPr lang="en-US" sz="21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, </a:t>
            </a:r>
            <a:r>
              <a:rPr lang="ru-RU" sz="21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используемая для отображения прогресса этапов сжатия и распаковки изображений</a:t>
            </a:r>
            <a:r>
              <a:rPr lang="en-US" sz="21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091962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/>
          <p:nvPr/>
        </p:nvSpPr>
        <p:spPr>
          <a:xfrm>
            <a:off x="-764436" y="1680470"/>
            <a:ext cx="196800" cy="3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6500" tIns="53250" rIns="106500" bIns="53250" anchor="t" anchorCtr="0">
            <a:sp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17"/>
          <p:cNvSpPr txBox="1">
            <a:spLocks noGrp="1"/>
          </p:cNvSpPr>
          <p:nvPr>
            <p:ph type="sldNum" idx="12"/>
          </p:nvPr>
        </p:nvSpPr>
        <p:spPr>
          <a:xfrm>
            <a:off x="9906772" y="6854072"/>
            <a:ext cx="642000" cy="578700"/>
          </a:xfrm>
          <a:prstGeom prst="rect">
            <a:avLst/>
          </a:prstGeom>
        </p:spPr>
        <p:txBody>
          <a:bodyPr spcFirstLastPara="1" wrap="square" lIns="117425" tIns="117425" rIns="117425" bIns="117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  <p:sp>
        <p:nvSpPr>
          <p:cNvPr id="13" name="Google Shape;83;p16">
            <a:extLst>
              <a:ext uri="{FF2B5EF4-FFF2-40B4-BE49-F238E27FC236}">
                <a16:creationId xmlns:a16="http://schemas.microsoft.com/office/drawing/2014/main" id="{BDCD2BA2-F483-EDD3-BD4C-1581B445247B}"/>
              </a:ext>
            </a:extLst>
          </p:cNvPr>
          <p:cNvSpPr txBox="1"/>
          <p:nvPr/>
        </p:nvSpPr>
        <p:spPr>
          <a:xfrm>
            <a:off x="777587" y="496885"/>
            <a:ext cx="9199533" cy="8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825" tIns="93875" rIns="104825" bIns="52425" anchor="t" anchorCtr="0">
            <a:noAutofit/>
          </a:bodyPr>
          <a:lstStyle/>
          <a:p>
            <a:pPr algn="ctr">
              <a:lnSpc>
                <a:spcPct val="93000"/>
              </a:lnSpc>
              <a:buClr>
                <a:schemeClr val="lt1"/>
              </a:buClr>
              <a:buSzPts val="2300"/>
            </a:pPr>
            <a:r>
              <a:rPr lang="en-US" sz="35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UML-</a:t>
            </a:r>
            <a:r>
              <a:rPr lang="ru-RU" sz="35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диаграмма компонентов разработанного ПО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7DAC308-D2BB-AA9A-4C5F-676EDCA56D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946" y="2125415"/>
            <a:ext cx="8842534" cy="4504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0149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3"/>
          <p:cNvSpPr txBox="1"/>
          <p:nvPr/>
        </p:nvSpPr>
        <p:spPr>
          <a:xfrm>
            <a:off x="2639095" y="1757443"/>
            <a:ext cx="184588" cy="355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6500" tIns="53250" rIns="106500" bIns="53250" anchor="t" anchorCtr="0">
            <a:sp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23"/>
          <p:cNvSpPr txBox="1">
            <a:spLocks noGrp="1"/>
          </p:cNvSpPr>
          <p:nvPr>
            <p:ph type="sldNum" idx="12"/>
          </p:nvPr>
        </p:nvSpPr>
        <p:spPr>
          <a:xfrm>
            <a:off x="9906772" y="6854072"/>
            <a:ext cx="642000" cy="578700"/>
          </a:xfrm>
          <a:prstGeom prst="rect">
            <a:avLst/>
          </a:prstGeom>
        </p:spPr>
        <p:txBody>
          <a:bodyPr spcFirstLastPara="1" wrap="square" lIns="117425" tIns="117425" rIns="117425" bIns="117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57DC7E-D30F-ACA3-3314-0BAD303573A2}"/>
              </a:ext>
            </a:extLst>
          </p:cNvPr>
          <p:cNvSpPr txBox="1"/>
          <p:nvPr/>
        </p:nvSpPr>
        <p:spPr>
          <a:xfrm>
            <a:off x="5963488" y="6947838"/>
            <a:ext cx="2890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Пример работы программы</a:t>
            </a:r>
          </a:p>
        </p:txBody>
      </p:sp>
      <p:sp>
        <p:nvSpPr>
          <p:cNvPr id="10" name="Google Shape;83;p16">
            <a:extLst>
              <a:ext uri="{FF2B5EF4-FFF2-40B4-BE49-F238E27FC236}">
                <a16:creationId xmlns:a16="http://schemas.microsoft.com/office/drawing/2014/main" id="{41E0A245-C0E9-F9EE-7C89-739B9AB95AEB}"/>
              </a:ext>
            </a:extLst>
          </p:cNvPr>
          <p:cNvSpPr txBox="1"/>
          <p:nvPr/>
        </p:nvSpPr>
        <p:spPr>
          <a:xfrm>
            <a:off x="239108" y="157291"/>
            <a:ext cx="10167635" cy="8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825" tIns="93875" rIns="104825" bIns="52425" anchor="t" anchorCtr="0">
            <a:noAutofit/>
          </a:bodyPr>
          <a:lstStyle/>
          <a:p>
            <a:pPr algn="ctr">
              <a:lnSpc>
                <a:spcPct val="93000"/>
              </a:lnSpc>
              <a:buClr>
                <a:schemeClr val="lt1"/>
              </a:buClr>
              <a:buSzPts val="2300"/>
            </a:pPr>
            <a:r>
              <a:rPr lang="ru-RU" sz="40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Результаты</a:t>
            </a:r>
            <a:r>
              <a:rPr lang="en-US" sz="40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ru-RU" sz="40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сжатия изображения</a:t>
            </a: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0ADAA045-F4F1-E41F-9171-54566EFF86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859" y="1073707"/>
            <a:ext cx="2900862" cy="193390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ED36209-80CC-7F73-D077-C625B4EC41CA}"/>
              </a:ext>
            </a:extLst>
          </p:cNvPr>
          <p:cNvSpPr txBox="1"/>
          <p:nvPr/>
        </p:nvSpPr>
        <p:spPr>
          <a:xfrm>
            <a:off x="796859" y="3019027"/>
            <a:ext cx="2900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Сжимаемое изображение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8B90B5B-45D8-135F-10CC-5EDC30075B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3875" y="882628"/>
            <a:ext cx="6652172" cy="6366764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FAD0E4B-76F4-7309-46E6-239DCE1EAA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1516" y="3358206"/>
            <a:ext cx="3666511" cy="3999831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3"/>
          <p:cNvSpPr txBox="1"/>
          <p:nvPr/>
        </p:nvSpPr>
        <p:spPr>
          <a:xfrm>
            <a:off x="-764436" y="1680470"/>
            <a:ext cx="196800" cy="3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6500" tIns="53250" rIns="106500" bIns="53250" anchor="t" anchorCtr="0">
            <a:sp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23"/>
          <p:cNvSpPr txBox="1">
            <a:spLocks noGrp="1"/>
          </p:cNvSpPr>
          <p:nvPr>
            <p:ph type="sldNum" idx="12"/>
          </p:nvPr>
        </p:nvSpPr>
        <p:spPr>
          <a:xfrm>
            <a:off x="9906772" y="6854072"/>
            <a:ext cx="642000" cy="578700"/>
          </a:xfrm>
          <a:prstGeom prst="rect">
            <a:avLst/>
          </a:prstGeom>
        </p:spPr>
        <p:txBody>
          <a:bodyPr spcFirstLastPara="1" wrap="square" lIns="117425" tIns="117425" rIns="117425" bIns="117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  <p:sp>
        <p:nvSpPr>
          <p:cNvPr id="4" name="Google Shape;83;p16">
            <a:extLst>
              <a:ext uri="{FF2B5EF4-FFF2-40B4-BE49-F238E27FC236}">
                <a16:creationId xmlns:a16="http://schemas.microsoft.com/office/drawing/2014/main" id="{71ADBF64-3300-A421-8D75-89CACA803A17}"/>
              </a:ext>
            </a:extLst>
          </p:cNvPr>
          <p:cNvSpPr txBox="1"/>
          <p:nvPr/>
        </p:nvSpPr>
        <p:spPr>
          <a:xfrm>
            <a:off x="239108" y="157291"/>
            <a:ext cx="10167635" cy="8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825" tIns="93875" rIns="104825" bIns="52425" anchor="t" anchorCtr="0">
            <a:noAutofit/>
          </a:bodyPr>
          <a:lstStyle/>
          <a:p>
            <a:pPr marL="0" lvl="0" indent="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</a:pPr>
            <a:r>
              <a:rPr lang="ru-RU" sz="40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Сравнение методов сжатия изображений</a:t>
            </a:r>
          </a:p>
          <a:p>
            <a:pPr marL="0" lvl="0" indent="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</a:pPr>
            <a:r>
              <a:rPr lang="ru-RU" sz="40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(по степени сжатия)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EB21E2-5D30-C800-7AD8-6035B797AEB8}"/>
              </a:ext>
            </a:extLst>
          </p:cNvPr>
          <p:cNvSpPr txBox="1"/>
          <p:nvPr/>
        </p:nvSpPr>
        <p:spPr>
          <a:xfrm>
            <a:off x="962702" y="1497630"/>
            <a:ext cx="9000403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График показывает, на сколько процентов от изначального размера файла удалось сжать изображение. 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D155F107-0726-0320-4FCB-A418ECA82E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4162" y="2384995"/>
            <a:ext cx="8467894" cy="5059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6180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3"/>
          <p:cNvSpPr txBox="1"/>
          <p:nvPr/>
        </p:nvSpPr>
        <p:spPr>
          <a:xfrm>
            <a:off x="-764436" y="1680470"/>
            <a:ext cx="196800" cy="3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6500" tIns="53250" rIns="106500" bIns="53250" anchor="t" anchorCtr="0">
            <a:sp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23"/>
          <p:cNvSpPr txBox="1">
            <a:spLocks noGrp="1"/>
          </p:cNvSpPr>
          <p:nvPr>
            <p:ph type="sldNum" idx="12"/>
          </p:nvPr>
        </p:nvSpPr>
        <p:spPr>
          <a:xfrm>
            <a:off x="9906772" y="6854072"/>
            <a:ext cx="642000" cy="578700"/>
          </a:xfrm>
          <a:prstGeom prst="rect">
            <a:avLst/>
          </a:prstGeom>
        </p:spPr>
        <p:txBody>
          <a:bodyPr spcFirstLastPara="1" wrap="square" lIns="117425" tIns="117425" rIns="117425" bIns="117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  <p:sp>
        <p:nvSpPr>
          <p:cNvPr id="4" name="Google Shape;83;p16">
            <a:extLst>
              <a:ext uri="{FF2B5EF4-FFF2-40B4-BE49-F238E27FC236}">
                <a16:creationId xmlns:a16="http://schemas.microsoft.com/office/drawing/2014/main" id="{71ADBF64-3300-A421-8D75-89CACA803A17}"/>
              </a:ext>
            </a:extLst>
          </p:cNvPr>
          <p:cNvSpPr txBox="1"/>
          <p:nvPr/>
        </p:nvSpPr>
        <p:spPr>
          <a:xfrm>
            <a:off x="239108" y="157291"/>
            <a:ext cx="10167635" cy="8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825" tIns="93875" rIns="104825" bIns="52425" anchor="t" anchorCtr="0">
            <a:noAutofit/>
          </a:bodyPr>
          <a:lstStyle/>
          <a:p>
            <a:pPr marL="0" lvl="0" indent="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</a:pPr>
            <a:r>
              <a:rPr lang="ru-RU" sz="40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Сравнение методов сжатия изображений</a:t>
            </a:r>
          </a:p>
          <a:p>
            <a:pPr marL="0" lvl="0" indent="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</a:pPr>
            <a:r>
              <a:rPr lang="ru-RU" sz="40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(по размеру данных для распаковки)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EB21E2-5D30-C800-7AD8-6035B797AEB8}"/>
              </a:ext>
            </a:extLst>
          </p:cNvPr>
          <p:cNvSpPr txBox="1"/>
          <p:nvPr/>
        </p:nvSpPr>
        <p:spPr>
          <a:xfrm>
            <a:off x="962702" y="1497630"/>
            <a:ext cx="9000403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График показывает, сколько процентов от размера сжатого файла занимает информация для его распаковки. 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DF012BD-A8E9-E663-2BA0-27D318CD56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225" y="2379078"/>
            <a:ext cx="8566091" cy="5062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1383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9"/>
          <p:cNvSpPr txBox="1">
            <a:spLocks noGrp="1"/>
          </p:cNvSpPr>
          <p:nvPr>
            <p:ph type="sldNum" idx="12"/>
          </p:nvPr>
        </p:nvSpPr>
        <p:spPr>
          <a:xfrm>
            <a:off x="9906772" y="6854072"/>
            <a:ext cx="642000" cy="578700"/>
          </a:xfrm>
          <a:prstGeom prst="rect">
            <a:avLst/>
          </a:prstGeom>
        </p:spPr>
        <p:txBody>
          <a:bodyPr spcFirstLastPara="1" wrap="square" lIns="117425" tIns="117425" rIns="117425" bIns="117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  <p:sp>
        <p:nvSpPr>
          <p:cNvPr id="2" name="Google Shape;83;p16">
            <a:extLst>
              <a:ext uri="{FF2B5EF4-FFF2-40B4-BE49-F238E27FC236}">
                <a16:creationId xmlns:a16="http://schemas.microsoft.com/office/drawing/2014/main" id="{9E371062-C62D-2AA5-1F01-3D7D1670C29D}"/>
              </a:ext>
            </a:extLst>
          </p:cNvPr>
          <p:cNvSpPr txBox="1"/>
          <p:nvPr/>
        </p:nvSpPr>
        <p:spPr>
          <a:xfrm>
            <a:off x="239109" y="496885"/>
            <a:ext cx="10156748" cy="8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825" tIns="93875" rIns="104825" bIns="52425" anchor="t" anchorCtr="0">
            <a:noAutofit/>
          </a:bodyPr>
          <a:lstStyle/>
          <a:p>
            <a:pPr marL="0" marR="0" lvl="0" indent="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700"/>
              <a:buFont typeface="Arial"/>
              <a:buNone/>
            </a:pPr>
            <a:r>
              <a:rPr lang="en-US" sz="4000" b="1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Заключение</a:t>
            </a:r>
            <a:endParaRPr sz="40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3847C2-49C9-FCE6-A86D-50C91FC450AD}"/>
              </a:ext>
            </a:extLst>
          </p:cNvPr>
          <p:cNvSpPr txBox="1"/>
          <p:nvPr/>
        </p:nvSpPr>
        <p:spPr>
          <a:xfrm>
            <a:off x="479005" y="1464963"/>
            <a:ext cx="99400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ходе выполнения работы цель была достигнута, а все поставленные задачи выполнены</a:t>
            </a:r>
            <a:r>
              <a:rPr lang="en-US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ru-RU" sz="2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Google Shape;82;p16">
            <a:extLst>
              <a:ext uri="{FF2B5EF4-FFF2-40B4-BE49-F238E27FC236}">
                <a16:creationId xmlns:a16="http://schemas.microsoft.com/office/drawing/2014/main" id="{FBCDE272-E724-A555-BAB5-4B14AE52F422}"/>
              </a:ext>
            </a:extLst>
          </p:cNvPr>
          <p:cNvSpPr txBox="1"/>
          <p:nvPr/>
        </p:nvSpPr>
        <p:spPr>
          <a:xfrm>
            <a:off x="656108" y="2586971"/>
            <a:ext cx="9379595" cy="33203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825" tIns="74150" rIns="104825" bIns="52425" anchor="t" anchorCtr="0">
            <a:noAutofit/>
          </a:bodyPr>
          <a:lstStyle/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sz="27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проведен аналитический обзор известных</a:t>
            </a:r>
            <a:r>
              <a:rPr lang="ru-RU" sz="2700" b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методов сжатия </a:t>
            </a:r>
            <a:r>
              <a:rPr lang="ru-RU" sz="27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статических </a:t>
            </a:r>
            <a:r>
              <a:rPr lang="ru-RU" sz="2700" b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изображений</a:t>
            </a:r>
            <a:r>
              <a:rPr lang="en-US" sz="27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sz="27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sz="27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разработан метод сжатия статических изображений без потерь на основе алгоритма Хаффмана</a:t>
            </a:r>
            <a:r>
              <a:rPr lang="en-US" sz="27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sz="2700" b="0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sz="2700" b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разработано программное обеспечение для демонстрации работы созданного метода;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sz="2700" b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проведено сравнение разработанного </a:t>
            </a:r>
            <a:r>
              <a:rPr lang="ru-RU" sz="27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метода с аналогами по степени сжатия изображений</a:t>
            </a:r>
            <a:r>
              <a:rPr lang="ru-RU" sz="2700" b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0"/>
          <p:cNvSpPr txBox="1">
            <a:spLocks noGrp="1"/>
          </p:cNvSpPr>
          <p:nvPr>
            <p:ph type="sldNum" idx="12"/>
          </p:nvPr>
        </p:nvSpPr>
        <p:spPr>
          <a:xfrm>
            <a:off x="9906772" y="6854072"/>
            <a:ext cx="642000" cy="578700"/>
          </a:xfrm>
          <a:prstGeom prst="rect">
            <a:avLst/>
          </a:prstGeom>
        </p:spPr>
        <p:txBody>
          <a:bodyPr spcFirstLastPara="1" wrap="square" lIns="117425" tIns="117425" rIns="117425" bIns="117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  <p:sp>
        <p:nvSpPr>
          <p:cNvPr id="2" name="Google Shape;83;p16">
            <a:extLst>
              <a:ext uri="{FF2B5EF4-FFF2-40B4-BE49-F238E27FC236}">
                <a16:creationId xmlns:a16="http://schemas.microsoft.com/office/drawing/2014/main" id="{B775B43A-591A-8D1C-9E01-4532171404DD}"/>
              </a:ext>
            </a:extLst>
          </p:cNvPr>
          <p:cNvSpPr txBox="1"/>
          <p:nvPr/>
        </p:nvSpPr>
        <p:spPr>
          <a:xfrm>
            <a:off x="239109" y="496885"/>
            <a:ext cx="10167634" cy="8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825" tIns="93875" rIns="104825" bIns="52425" anchor="t" anchorCtr="0">
            <a:noAutofit/>
          </a:bodyPr>
          <a:lstStyle/>
          <a:p>
            <a:pPr algn="ctr">
              <a:lnSpc>
                <a:spcPct val="93000"/>
              </a:lnSpc>
              <a:buClr>
                <a:srgbClr val="FFFFFF"/>
              </a:buClr>
              <a:buSzPts val="4700"/>
            </a:pPr>
            <a:r>
              <a:rPr lang="ru-RU" sz="40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Направление дальнейшего развития</a:t>
            </a:r>
            <a:endParaRPr lang="ru-RU" sz="40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700"/>
              <a:buFont typeface="Arial"/>
              <a:buNone/>
            </a:pPr>
            <a:endParaRPr sz="40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768AA4-5A02-26F5-23A2-384ED3310753}"/>
              </a:ext>
            </a:extLst>
          </p:cNvPr>
          <p:cNvSpPr txBox="1"/>
          <p:nvPr/>
        </p:nvSpPr>
        <p:spPr>
          <a:xfrm>
            <a:off x="761743" y="1808441"/>
            <a:ext cx="9122366" cy="3831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sz="2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Добавить поддержку сжатия файлов, отличных от изображений.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sz="2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Уменьшить размер сжатого файла путем оптимизации данных, требуемых для распаковки изображения.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sz="2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Разработать алгоритмы управления сжатием файлов в зависимости от особенностей исходных изображений</a:t>
            </a:r>
            <a:r>
              <a:rPr lang="en-US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sz="2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 txBox="1"/>
          <p:nvPr/>
        </p:nvSpPr>
        <p:spPr>
          <a:xfrm>
            <a:off x="760858" y="3533707"/>
            <a:ext cx="9379595" cy="33203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825" tIns="74150" rIns="104825" bIns="52425" anchor="t" anchorCtr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7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провести аналитический обзор известных</a:t>
            </a:r>
            <a:r>
              <a:rPr lang="ru-RU" sz="2700" b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методов сжатия </a:t>
            </a:r>
            <a:r>
              <a:rPr lang="ru-RU" sz="27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статических </a:t>
            </a:r>
            <a:r>
              <a:rPr lang="ru-RU" sz="2700" b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изображений</a:t>
            </a:r>
            <a:r>
              <a:rPr lang="en-US" sz="27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sz="27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7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разработать метод сжатия статических изображений без потерь на основе алгоритма Хаффмана</a:t>
            </a:r>
            <a:r>
              <a:rPr lang="en-US" sz="27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sz="2700" b="0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700" b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разработать программное обеспечение для демонстрации работы созданного метода;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700" b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провести сравнение разработанного </a:t>
            </a:r>
            <a:r>
              <a:rPr lang="ru-RU" sz="27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метода с аналогами по степени сжатия изображений</a:t>
            </a:r>
            <a:r>
              <a:rPr lang="ru-RU" sz="2700" b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83" name="Google Shape;83;p16"/>
          <p:cNvSpPr txBox="1"/>
          <p:nvPr/>
        </p:nvSpPr>
        <p:spPr>
          <a:xfrm>
            <a:off x="239108" y="496885"/>
            <a:ext cx="10211177" cy="8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825" tIns="93875" rIns="104825" bIns="52425" anchor="t" anchorCtr="0">
            <a:noAutofit/>
          </a:bodyPr>
          <a:lstStyle/>
          <a:p>
            <a:pPr marL="0" marR="0" lvl="0" indent="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700"/>
              <a:buFont typeface="Arial"/>
              <a:buNone/>
            </a:pPr>
            <a:r>
              <a:rPr lang="en-US" sz="4000" b="1" i="0" u="none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Цель</a:t>
            </a:r>
            <a:r>
              <a:rPr lang="en-US" sz="4000" b="1" i="0" u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4000" b="1" i="0" u="none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и</a:t>
            </a:r>
            <a:r>
              <a:rPr lang="en-US" sz="4000" b="1" i="0" u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4000" b="1" i="0" u="none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задачи</a:t>
            </a:r>
            <a:endParaRPr sz="40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4" name="Google Shape;84;p16"/>
          <p:cNvSpPr txBox="1"/>
          <p:nvPr/>
        </p:nvSpPr>
        <p:spPr>
          <a:xfrm>
            <a:off x="615665" y="1738396"/>
            <a:ext cx="9016016" cy="9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825" tIns="74150" rIns="104825" bIns="52425" anchor="t" anchorCtr="0">
            <a:noAutofit/>
          </a:bodyPr>
          <a:lstStyle/>
          <a:p>
            <a:pPr marL="0" marR="0" lvl="0" indent="0" algn="just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2400"/>
              <a:buFont typeface="Arial"/>
              <a:buNone/>
            </a:pPr>
            <a:r>
              <a:rPr lang="ru-RU" sz="2700" b="1" i="0" u="none" dirty="0">
                <a:solidFill>
                  <a:srgbClr val="11111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Цель работы:</a:t>
            </a:r>
            <a:r>
              <a:rPr lang="ru-RU" sz="2700" i="0" u="none" dirty="0">
                <a:solidFill>
                  <a:srgbClr val="11111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ru-RU" sz="2700" dirty="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разработать метод сжатия статических изображений без потерь на основе алгоритма Хаффмана.</a:t>
            </a:r>
            <a:endParaRPr lang="ru-RU" sz="2700" dirty="0">
              <a:solidFill>
                <a:srgbClr val="11111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5" name="Google Shape;85;p16"/>
          <p:cNvSpPr txBox="1"/>
          <p:nvPr/>
        </p:nvSpPr>
        <p:spPr>
          <a:xfrm>
            <a:off x="615665" y="3017407"/>
            <a:ext cx="1761142" cy="5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825" tIns="74150" rIns="104825" bIns="52425" anchor="t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2400"/>
              <a:buFont typeface="Arial"/>
              <a:buNone/>
            </a:pPr>
            <a:r>
              <a:rPr lang="en-US" sz="2700" b="1" i="0" u="none" dirty="0" err="1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Задачи</a:t>
            </a:r>
            <a:r>
              <a:rPr lang="en-US" sz="2700" b="1" i="0" u="none" dirty="0">
                <a:solidFill>
                  <a:srgbClr val="11111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endParaRPr sz="27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6" name="Google Shape;86;p16"/>
          <p:cNvSpPr txBox="1">
            <a:spLocks noGrp="1"/>
          </p:cNvSpPr>
          <p:nvPr>
            <p:ph type="sldNum" idx="12"/>
          </p:nvPr>
        </p:nvSpPr>
        <p:spPr>
          <a:xfrm>
            <a:off x="9906772" y="6854072"/>
            <a:ext cx="642000" cy="578700"/>
          </a:xfrm>
          <a:prstGeom prst="rect">
            <a:avLst/>
          </a:prstGeom>
        </p:spPr>
        <p:txBody>
          <a:bodyPr spcFirstLastPara="1" wrap="square" lIns="117425" tIns="117425" rIns="117425" bIns="117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0"/>
          <p:cNvSpPr txBox="1">
            <a:spLocks noGrp="1"/>
          </p:cNvSpPr>
          <p:nvPr>
            <p:ph type="sldNum" idx="12"/>
          </p:nvPr>
        </p:nvSpPr>
        <p:spPr>
          <a:xfrm>
            <a:off x="9906772" y="6854072"/>
            <a:ext cx="642000" cy="578700"/>
          </a:xfrm>
          <a:prstGeom prst="rect">
            <a:avLst/>
          </a:prstGeom>
        </p:spPr>
        <p:txBody>
          <a:bodyPr spcFirstLastPara="1" wrap="square" lIns="117425" tIns="117425" rIns="117425" bIns="117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  <p:sp>
        <p:nvSpPr>
          <p:cNvPr id="2" name="Google Shape;83;p16">
            <a:extLst>
              <a:ext uri="{FF2B5EF4-FFF2-40B4-BE49-F238E27FC236}">
                <a16:creationId xmlns:a16="http://schemas.microsoft.com/office/drawing/2014/main" id="{B775B43A-591A-8D1C-9E01-4532171404DD}"/>
              </a:ext>
            </a:extLst>
          </p:cNvPr>
          <p:cNvSpPr txBox="1"/>
          <p:nvPr/>
        </p:nvSpPr>
        <p:spPr>
          <a:xfrm>
            <a:off x="239109" y="496885"/>
            <a:ext cx="10167634" cy="8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825" tIns="93875" rIns="104825" bIns="52425" anchor="t" anchorCtr="0">
            <a:noAutofit/>
          </a:bodyPr>
          <a:lstStyle/>
          <a:p>
            <a:pPr algn="ctr">
              <a:lnSpc>
                <a:spcPct val="93000"/>
              </a:lnSpc>
              <a:buClr>
                <a:srgbClr val="FFFFFF"/>
              </a:buClr>
              <a:buSzPts val="4700"/>
            </a:pPr>
            <a:r>
              <a:rPr lang="ru-RU" sz="40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Научная публикация</a:t>
            </a:r>
            <a:endParaRPr lang="ru-RU" sz="40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700"/>
              <a:buFont typeface="Arial"/>
              <a:buNone/>
            </a:pPr>
            <a:endParaRPr lang="ru-RU" sz="40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EEEF6A-03F4-6DAD-3C48-F5C7AC3438D4}"/>
              </a:ext>
            </a:extLst>
          </p:cNvPr>
          <p:cNvSpPr txBox="1"/>
          <p:nvPr/>
        </p:nvSpPr>
        <p:spPr>
          <a:xfrm>
            <a:off x="466669" y="1856154"/>
            <a:ext cx="980509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27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Ковалец</a:t>
            </a:r>
            <a:r>
              <a:rPr lang="ru-RU" sz="27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К. Э., Новик Н. В. </a:t>
            </a:r>
            <a:r>
              <a:rPr lang="ru-RU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Метод сжатия статических изображений на основе алгоритма Хаффмана // Вестник Российского нового университета. Серия: Сложные системы: модели, анализ и управление. – 2025. – № 2. (Рецензируемое издание ВАК</a:t>
            </a:r>
            <a:r>
              <a:rPr lang="en-US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научные специальности</a:t>
            </a:r>
            <a:r>
              <a:rPr lang="en-US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ru-RU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информатика, вычислительная техника и управление)</a:t>
            </a:r>
          </a:p>
        </p:txBody>
      </p:sp>
    </p:spTree>
    <p:extLst>
      <p:ext uri="{BB962C8B-B14F-4D97-AF65-F5344CB8AC3E}">
        <p14:creationId xmlns:p14="http://schemas.microsoft.com/office/powerpoint/2010/main" val="27937675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/>
          <p:nvPr/>
        </p:nvSpPr>
        <p:spPr>
          <a:xfrm>
            <a:off x="-764436" y="1680470"/>
            <a:ext cx="196800" cy="3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6500" tIns="53250" rIns="106500" bIns="53250" anchor="t" anchorCtr="0">
            <a:sp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17"/>
          <p:cNvSpPr txBox="1">
            <a:spLocks noGrp="1"/>
          </p:cNvSpPr>
          <p:nvPr>
            <p:ph type="sldNum" idx="12"/>
          </p:nvPr>
        </p:nvSpPr>
        <p:spPr>
          <a:xfrm>
            <a:off x="9906772" y="6854072"/>
            <a:ext cx="642000" cy="578700"/>
          </a:xfrm>
          <a:prstGeom prst="rect">
            <a:avLst/>
          </a:prstGeom>
        </p:spPr>
        <p:txBody>
          <a:bodyPr spcFirstLastPara="1" wrap="square" lIns="117425" tIns="117425" rIns="117425" bIns="117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  <p:graphicFrame>
        <p:nvGraphicFramePr>
          <p:cNvPr id="95" name="Google Shape;95;p17"/>
          <p:cNvGraphicFramePr/>
          <p:nvPr>
            <p:extLst>
              <p:ext uri="{D42A27DB-BD31-4B8C-83A1-F6EECF244321}">
                <p14:modId xmlns:p14="http://schemas.microsoft.com/office/powerpoint/2010/main" val="500101429"/>
              </p:ext>
            </p:extLst>
          </p:nvPr>
        </p:nvGraphicFramePr>
        <p:xfrm>
          <a:off x="710268" y="3458949"/>
          <a:ext cx="9196504" cy="3576120"/>
        </p:xfrm>
        <a:graphic>
          <a:graphicData uri="http://schemas.openxmlformats.org/drawingml/2006/table">
            <a:tbl>
              <a:tblPr>
                <a:noFill/>
                <a:tableStyleId>{57E42FDF-3BD0-49E5-82E5-553B4C38F3D9}</a:tableStyleId>
              </a:tblPr>
              <a:tblGrid>
                <a:gridCol w="28106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291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975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9757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56155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53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100" b="1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Метод сжатия</a:t>
                      </a:r>
                      <a:endParaRPr sz="2100" b="1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7350" marR="67350" marT="84650" marB="8465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100" b="1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К1</a:t>
                      </a:r>
                      <a:endParaRPr sz="2100" b="1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7350" marR="67350" marT="84650" marB="8465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100" b="1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К2</a:t>
                      </a:r>
                      <a:endParaRPr sz="2100" b="1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7350" marR="67350" marT="84650" marB="8465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100" b="1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К3</a:t>
                      </a:r>
                      <a:endParaRPr sz="2100" b="1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7350" marR="67350" marT="84650" marB="8465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100" b="1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К4</a:t>
                      </a:r>
                      <a:endParaRPr sz="2100" b="1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7350" marR="67350" marT="84650" marB="8465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100" b="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RLE</a:t>
                      </a:r>
                      <a:endParaRPr lang="ru-RU" sz="2100" b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7350" marR="67350" marT="84650" marB="84650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1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+</a:t>
                      </a:r>
                      <a:endParaRPr sz="21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7350" marR="67350" marT="84650" marB="84650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1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+</a:t>
                      </a:r>
                      <a:endParaRPr sz="21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7350" marR="67350" marT="84650" marB="84650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1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–</a:t>
                      </a:r>
                      <a:endParaRPr sz="21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7350" marR="67350" marT="84650" marB="84650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1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–</a:t>
                      </a:r>
                      <a:endParaRPr sz="21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7350" marR="67350" marT="84650" marB="8465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100" b="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LZW (</a:t>
                      </a:r>
                      <a:r>
                        <a:rPr lang="ru-RU" sz="2100" b="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словарный метод</a:t>
                      </a:r>
                      <a:r>
                        <a:rPr lang="en-US" sz="2100" b="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)</a:t>
                      </a:r>
                      <a:endParaRPr lang="ru-RU" sz="2100" b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7350" marR="67350" marT="84650" marB="84650">
                    <a:solidFill>
                      <a:schemeClr val="accent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1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+</a:t>
                      </a:r>
                      <a:endParaRPr sz="21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7350" marR="67350" marT="84650" marB="84650">
                    <a:solidFill>
                      <a:schemeClr val="accent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1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+</a:t>
                      </a:r>
                      <a:endParaRPr sz="21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7350" marR="67350" marT="84650" marB="84650">
                    <a:solidFill>
                      <a:schemeClr val="accent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1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+</a:t>
                      </a:r>
                      <a:endParaRPr sz="21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7350" marR="67350" marT="84650" marB="84650">
                    <a:solidFill>
                      <a:schemeClr val="accent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1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–</a:t>
                      </a:r>
                      <a:endParaRPr sz="21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7350" marR="67350" marT="84650" marB="84650">
                    <a:solidFill>
                      <a:schemeClr val="accent2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2100" b="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Унарное кодирование</a:t>
                      </a:r>
                    </a:p>
                  </a:txBody>
                  <a:tcPr marL="67350" marR="67350" marT="84650" marB="8465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1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+</a:t>
                      </a:r>
                    </a:p>
                  </a:txBody>
                  <a:tcPr marL="67350" marR="67350" marT="84650" marB="8465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21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–</a:t>
                      </a:r>
                    </a:p>
                  </a:txBody>
                  <a:tcPr marL="67350" marR="67350" marT="84650" marB="8465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1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+</a:t>
                      </a:r>
                      <a:endParaRPr sz="21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7350" marR="67350" marT="84650" marB="8465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21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+</a:t>
                      </a:r>
                    </a:p>
                  </a:txBody>
                  <a:tcPr marL="67350" marR="67350" marT="84650" marB="8465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2100" b="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Метод Хаффмана</a:t>
                      </a:r>
                    </a:p>
                  </a:txBody>
                  <a:tcPr marL="67350" marR="67350" marT="84650" marB="84650">
                    <a:solidFill>
                      <a:schemeClr val="accent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21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–</a:t>
                      </a:r>
                    </a:p>
                  </a:txBody>
                  <a:tcPr marL="67350" marR="67350" marT="84650" marB="84650">
                    <a:solidFill>
                      <a:schemeClr val="accent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21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–</a:t>
                      </a:r>
                    </a:p>
                  </a:txBody>
                  <a:tcPr marL="67350" marR="67350" marT="84650" marB="84650">
                    <a:solidFill>
                      <a:schemeClr val="accent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1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+</a:t>
                      </a:r>
                      <a:endParaRPr sz="21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7350" marR="67350" marT="84650" marB="84650">
                    <a:solidFill>
                      <a:schemeClr val="accent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21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+</a:t>
                      </a:r>
                    </a:p>
                  </a:txBody>
                  <a:tcPr marL="67350" marR="67350" marT="84650" marB="84650">
                    <a:solidFill>
                      <a:schemeClr val="accent2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2100" b="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Арифметическое кодирование</a:t>
                      </a:r>
                    </a:p>
                  </a:txBody>
                  <a:tcPr marL="67350" marR="67350" marT="84650" marB="8465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1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+</a:t>
                      </a:r>
                      <a:endParaRPr sz="21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7350" marR="67350" marT="84650" marB="8465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21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–</a:t>
                      </a:r>
                    </a:p>
                  </a:txBody>
                  <a:tcPr marL="67350" marR="67350" marT="84650" marB="8465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1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+</a:t>
                      </a:r>
                      <a:endParaRPr sz="21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7350" marR="67350" marT="84650" marB="8465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21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–</a:t>
                      </a:r>
                    </a:p>
                  </a:txBody>
                  <a:tcPr marL="67350" marR="67350" marT="84650" marB="8465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" name="Google Shape;83;p16">
            <a:extLst>
              <a:ext uri="{FF2B5EF4-FFF2-40B4-BE49-F238E27FC236}">
                <a16:creationId xmlns:a16="http://schemas.microsoft.com/office/drawing/2014/main" id="{5C417DA4-CA3A-934F-EE6F-8361B1235F00}"/>
              </a:ext>
            </a:extLst>
          </p:cNvPr>
          <p:cNvSpPr txBox="1"/>
          <p:nvPr/>
        </p:nvSpPr>
        <p:spPr>
          <a:xfrm>
            <a:off x="710267" y="471103"/>
            <a:ext cx="9367347" cy="8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825" tIns="93875" rIns="104825" bIns="52425" anchor="t" anchorCtr="0">
            <a:noAutofit/>
          </a:bodyPr>
          <a:lstStyle/>
          <a:p>
            <a:pPr marL="0" lvl="0" indent="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</a:pPr>
            <a:r>
              <a:rPr lang="ru-RU" sz="40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Сравнение методов сжатия без потерь</a:t>
            </a:r>
          </a:p>
        </p:txBody>
      </p:sp>
      <p:sp>
        <p:nvSpPr>
          <p:cNvPr id="3" name="Google Shape;96;p17">
            <a:extLst>
              <a:ext uri="{FF2B5EF4-FFF2-40B4-BE49-F238E27FC236}">
                <a16:creationId xmlns:a16="http://schemas.microsoft.com/office/drawing/2014/main" id="{3C3B9EBD-1679-9D0A-A334-F73EA022C59D}"/>
              </a:ext>
            </a:extLst>
          </p:cNvPr>
          <p:cNvSpPr txBox="1"/>
          <p:nvPr/>
        </p:nvSpPr>
        <p:spPr>
          <a:xfrm>
            <a:off x="409951" y="1520870"/>
            <a:ext cx="9667663" cy="1830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6500" tIns="106500" rIns="106500" bIns="106500" anchor="t" anchorCtr="0">
            <a:spAutoFit/>
          </a:bodyPr>
          <a:lstStyle/>
          <a:p>
            <a:pPr marL="469900" indent="-342900">
              <a:buSzPts val="2000"/>
              <a:buFont typeface="Arial" panose="020B0604020202020204" pitchFamily="34" charset="0"/>
              <a:buChar char="•"/>
            </a:pPr>
            <a:r>
              <a:rPr lang="en-US" sz="21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К1 — </a:t>
            </a:r>
            <a:r>
              <a:rPr lang="ru-RU" sz="21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в</a:t>
            </a:r>
            <a:r>
              <a:rPr lang="ru-RU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озможность </a:t>
            </a:r>
            <a:r>
              <a:rPr lang="ru-RU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кодирования данных за один проход</a:t>
            </a:r>
            <a:r>
              <a:rPr lang="en-US" sz="21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;</a:t>
            </a:r>
            <a:endParaRPr lang="ru-RU" sz="2100" dirty="0"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  <a:p>
            <a:pPr marL="469900" indent="-342900">
              <a:buSzPts val="2000"/>
              <a:buFont typeface="Arial" panose="020B0604020202020204" pitchFamily="34" charset="0"/>
              <a:buChar char="•"/>
            </a:pPr>
            <a:r>
              <a:rPr lang="en-US" sz="2100" dirty="0" err="1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К</a:t>
            </a:r>
            <a:r>
              <a:rPr lang="ru-RU" sz="21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2</a:t>
            </a:r>
            <a:r>
              <a:rPr lang="en-US" sz="21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— </a:t>
            </a:r>
            <a:r>
              <a:rPr lang="ru-RU" sz="21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отсутствие н</a:t>
            </a:r>
            <a:r>
              <a:rPr lang="ru-RU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еобходимости в таблице частот пикселей сжимаемого изображения</a:t>
            </a:r>
            <a:r>
              <a:rPr lang="en-US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sz="210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  <a:sym typeface="Times New Roman"/>
            </a:endParaRPr>
          </a:p>
          <a:p>
            <a:pPr marL="469900" indent="-342900">
              <a:buSzPts val="2000"/>
              <a:buFont typeface="Arial" panose="020B0604020202020204" pitchFamily="34" charset="0"/>
              <a:buChar char="•"/>
            </a:pPr>
            <a:r>
              <a:rPr lang="ru-RU" sz="21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К3 </a:t>
            </a:r>
            <a:r>
              <a:rPr lang="en-US" sz="21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—</a:t>
            </a:r>
            <a:r>
              <a:rPr lang="ru-RU" sz="21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н</a:t>
            </a:r>
            <a:r>
              <a:rPr lang="ru-RU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аличие в зашифрованном сообщении информации для распаковщика</a:t>
            </a:r>
            <a:r>
              <a:rPr lang="en-US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sz="2100" dirty="0"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  <a:p>
            <a:pPr marL="469900" indent="-342900">
              <a:buSzPts val="2000"/>
              <a:buFont typeface="Arial" panose="020B0604020202020204" pitchFamily="34" charset="0"/>
              <a:buChar char="•"/>
            </a:pPr>
            <a:r>
              <a:rPr lang="ru-RU" sz="21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К4 </a:t>
            </a:r>
            <a:r>
              <a:rPr lang="en-US" sz="21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—</a:t>
            </a:r>
            <a:r>
              <a:rPr lang="ru-RU" sz="21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н</a:t>
            </a:r>
            <a:r>
              <a:rPr lang="ru-RU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аличие у каждого сжатого пикселя своего кода</a:t>
            </a:r>
            <a:r>
              <a:rPr lang="en-US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100" dirty="0"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1711556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/>
          <p:nvPr/>
        </p:nvSpPr>
        <p:spPr>
          <a:xfrm>
            <a:off x="-764436" y="1680470"/>
            <a:ext cx="196800" cy="3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6500" tIns="53250" rIns="106500" bIns="53250" anchor="t" anchorCtr="0">
            <a:sp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17"/>
          <p:cNvSpPr txBox="1">
            <a:spLocks noGrp="1"/>
          </p:cNvSpPr>
          <p:nvPr>
            <p:ph type="sldNum" idx="12"/>
          </p:nvPr>
        </p:nvSpPr>
        <p:spPr>
          <a:xfrm>
            <a:off x="9906772" y="6854072"/>
            <a:ext cx="642000" cy="578700"/>
          </a:xfrm>
          <a:prstGeom prst="rect">
            <a:avLst/>
          </a:prstGeom>
        </p:spPr>
        <p:txBody>
          <a:bodyPr spcFirstLastPara="1" wrap="square" lIns="117425" tIns="117425" rIns="117425" bIns="117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graphicFrame>
        <p:nvGraphicFramePr>
          <p:cNvPr id="95" name="Google Shape;95;p17"/>
          <p:cNvGraphicFramePr/>
          <p:nvPr>
            <p:extLst>
              <p:ext uri="{D42A27DB-BD31-4B8C-83A1-F6EECF244321}">
                <p14:modId xmlns:p14="http://schemas.microsoft.com/office/powerpoint/2010/main" val="283145385"/>
              </p:ext>
            </p:extLst>
          </p:nvPr>
        </p:nvGraphicFramePr>
        <p:xfrm>
          <a:off x="710268" y="3394941"/>
          <a:ext cx="9196504" cy="2936040"/>
        </p:xfrm>
        <a:graphic>
          <a:graphicData uri="http://schemas.openxmlformats.org/drawingml/2006/table">
            <a:tbl>
              <a:tblPr>
                <a:noFill/>
                <a:tableStyleId>{57E42FDF-3BD0-49E5-82E5-553B4C38F3D9}</a:tableStyleId>
              </a:tblPr>
              <a:tblGrid>
                <a:gridCol w="22056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341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975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9757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56155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53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100" b="1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Метод сжатия</a:t>
                      </a:r>
                      <a:endParaRPr sz="2100" b="1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7350" marR="67350" marT="84650" marB="8465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100" b="1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К1</a:t>
                      </a:r>
                      <a:endParaRPr sz="2100" b="1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7350" marR="67350" marT="84650" marB="8465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100" b="1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К2</a:t>
                      </a:r>
                      <a:endParaRPr sz="2100" b="1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7350" marR="67350" marT="84650" marB="8465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100" b="1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К3</a:t>
                      </a:r>
                      <a:endParaRPr sz="2100" b="1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7350" marR="67350" marT="84650" marB="8465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100" b="1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К4</a:t>
                      </a:r>
                      <a:endParaRPr sz="2100" b="1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7350" marR="67350" marT="84650" marB="8465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100" b="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RGB</a:t>
                      </a:r>
                      <a:endParaRPr lang="ru-RU" sz="2100" b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7350" marR="67350" marT="84650" marB="84650">
                    <a:solidFill>
                      <a:schemeClr val="accent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1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аддитивный</a:t>
                      </a:r>
                      <a:endParaRPr sz="21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7350" marR="67350" marT="84650" marB="84650">
                    <a:solidFill>
                      <a:schemeClr val="accent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1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</a:t>
                      </a:r>
                      <a:endParaRPr sz="21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7350" marR="67350" marT="84650" marB="84650">
                    <a:solidFill>
                      <a:schemeClr val="accent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1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–</a:t>
                      </a:r>
                      <a:endParaRPr sz="21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7350" marR="67350" marT="84650" marB="84650">
                    <a:solidFill>
                      <a:schemeClr val="accent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1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+</a:t>
                      </a:r>
                      <a:endParaRPr sz="21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7350" marR="67350" marT="84650" marB="84650">
                    <a:solidFill>
                      <a:schemeClr val="accent2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100" b="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RGBA</a:t>
                      </a:r>
                      <a:endParaRPr lang="ru-RU" sz="2100" b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7350" marR="67350" marT="84650" marB="84650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1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аддитивный</a:t>
                      </a:r>
                      <a:endParaRPr sz="21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7350" marR="67350" marT="84650" marB="84650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1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</a:t>
                      </a:r>
                      <a:endParaRPr sz="21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7350" marR="67350" marT="84650" marB="84650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1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+</a:t>
                      </a:r>
                      <a:endParaRPr sz="21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7350" marR="67350" marT="84650" marB="84650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1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+</a:t>
                      </a:r>
                      <a:endParaRPr sz="21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7350" marR="67350" marT="84650" marB="8465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100" b="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CMYK</a:t>
                      </a:r>
                      <a:endParaRPr lang="ru-RU" sz="2100" b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7350" marR="67350" marT="84650" marB="84650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1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субтрактивный</a:t>
                      </a:r>
                    </a:p>
                  </a:txBody>
                  <a:tcPr marL="67350" marR="67350" marT="84650" marB="84650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21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</a:t>
                      </a:r>
                    </a:p>
                  </a:txBody>
                  <a:tcPr marL="67350" marR="67350" marT="84650" marB="84650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1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–</a:t>
                      </a:r>
                      <a:endParaRPr sz="21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7350" marR="67350" marT="84650" marB="84650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21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+</a:t>
                      </a:r>
                    </a:p>
                  </a:txBody>
                  <a:tcPr marL="67350" marR="67350" marT="84650" marB="8465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100" b="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LAB</a:t>
                      </a:r>
                      <a:endParaRPr lang="ru-RU" sz="2100" b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7350" marR="67350" marT="84650" marB="84650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21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перцепционный</a:t>
                      </a:r>
                    </a:p>
                  </a:txBody>
                  <a:tcPr marL="67350" marR="67350" marT="84650" marB="84650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1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</a:t>
                      </a:r>
                      <a:endParaRPr sz="21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7350" marR="67350" marT="84650" marB="84650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1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–</a:t>
                      </a:r>
                      <a:endParaRPr sz="21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7350" marR="67350" marT="84650" marB="84650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21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–</a:t>
                      </a:r>
                    </a:p>
                  </a:txBody>
                  <a:tcPr marL="67350" marR="67350" marT="84650" marB="8465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100" b="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HSB</a:t>
                      </a:r>
                      <a:endParaRPr lang="ru-RU" sz="2100" b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7350" marR="67350" marT="84650" marB="8465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1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перцепционный</a:t>
                      </a:r>
                      <a:endParaRPr sz="21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7350" marR="67350" marT="84650" marB="8465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21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</a:t>
                      </a:r>
                    </a:p>
                  </a:txBody>
                  <a:tcPr marL="67350" marR="67350" marT="84650" marB="8465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1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–</a:t>
                      </a:r>
                      <a:endParaRPr sz="21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7350" marR="67350" marT="84650" marB="8465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21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–</a:t>
                      </a:r>
                    </a:p>
                  </a:txBody>
                  <a:tcPr marL="67350" marR="67350" marT="84650" marB="8465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" name="Google Shape;83;p16">
            <a:extLst>
              <a:ext uri="{FF2B5EF4-FFF2-40B4-BE49-F238E27FC236}">
                <a16:creationId xmlns:a16="http://schemas.microsoft.com/office/drawing/2014/main" id="{5C417DA4-CA3A-934F-EE6F-8361B1235F00}"/>
              </a:ext>
            </a:extLst>
          </p:cNvPr>
          <p:cNvSpPr txBox="1"/>
          <p:nvPr/>
        </p:nvSpPr>
        <p:spPr>
          <a:xfrm>
            <a:off x="710267" y="471103"/>
            <a:ext cx="9367347" cy="8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825" tIns="93875" rIns="104825" bIns="52425" anchor="t" anchorCtr="0">
            <a:noAutofit/>
          </a:bodyPr>
          <a:lstStyle/>
          <a:p>
            <a:pPr marL="0" lvl="0" indent="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</a:pPr>
            <a:r>
              <a:rPr lang="ru-RU" sz="40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Выбор цветовой модели</a:t>
            </a:r>
          </a:p>
        </p:txBody>
      </p:sp>
      <p:sp>
        <p:nvSpPr>
          <p:cNvPr id="3" name="Google Shape;96;p17">
            <a:extLst>
              <a:ext uri="{FF2B5EF4-FFF2-40B4-BE49-F238E27FC236}">
                <a16:creationId xmlns:a16="http://schemas.microsoft.com/office/drawing/2014/main" id="{3C3B9EBD-1679-9D0A-A334-F73EA022C59D}"/>
              </a:ext>
            </a:extLst>
          </p:cNvPr>
          <p:cNvSpPr txBox="1"/>
          <p:nvPr/>
        </p:nvSpPr>
        <p:spPr>
          <a:xfrm>
            <a:off x="409951" y="1667174"/>
            <a:ext cx="9667663" cy="1507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6500" tIns="106500" rIns="106500" bIns="106500" anchor="t" anchorCtr="0">
            <a:spAutoFit/>
          </a:bodyPr>
          <a:lstStyle/>
          <a:p>
            <a:pPr marL="469900" indent="-342900">
              <a:buSzPts val="2000"/>
              <a:buFont typeface="Arial" panose="020B0604020202020204" pitchFamily="34" charset="0"/>
              <a:buChar char="•"/>
            </a:pPr>
            <a:r>
              <a:rPr lang="en-US" sz="21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К1 — </a:t>
            </a:r>
            <a:r>
              <a:rPr lang="ru-RU" sz="21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класс метода по принципу действия</a:t>
            </a:r>
            <a:r>
              <a:rPr lang="en-US" sz="21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;</a:t>
            </a:r>
            <a:endParaRPr lang="ru-RU" sz="2100" dirty="0"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  <a:p>
            <a:pPr marL="469900" indent="-342900">
              <a:buSzPts val="2000"/>
              <a:buFont typeface="Arial" panose="020B0604020202020204" pitchFamily="34" charset="0"/>
              <a:buChar char="•"/>
            </a:pPr>
            <a:r>
              <a:rPr lang="en-US" sz="2100" dirty="0" err="1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К</a:t>
            </a:r>
            <a:r>
              <a:rPr lang="ru-RU" sz="21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2</a:t>
            </a:r>
            <a:r>
              <a:rPr lang="en-US" sz="21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— </a:t>
            </a:r>
            <a:r>
              <a:rPr lang="ru-RU" sz="21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количество байт для кодирования одного пикселя</a:t>
            </a:r>
            <a:r>
              <a:rPr lang="en-US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sz="210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  <a:sym typeface="Times New Roman"/>
            </a:endParaRPr>
          </a:p>
          <a:p>
            <a:pPr marL="469900" indent="-342900">
              <a:buSzPts val="2000"/>
              <a:buFont typeface="Arial" panose="020B0604020202020204" pitchFamily="34" charset="0"/>
              <a:buChar char="•"/>
            </a:pPr>
            <a:r>
              <a:rPr lang="ru-RU" sz="21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К3 </a:t>
            </a:r>
            <a:r>
              <a:rPr lang="en-US" sz="21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—</a:t>
            </a:r>
            <a:r>
              <a:rPr lang="ru-RU" sz="21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наличие поддержки альфа-канала</a:t>
            </a:r>
            <a:r>
              <a:rPr lang="en-US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sz="2100" dirty="0"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  <a:p>
            <a:pPr marL="469900" indent="-342900">
              <a:buSzPts val="2000"/>
              <a:buFont typeface="Arial" panose="020B0604020202020204" pitchFamily="34" charset="0"/>
              <a:buChar char="•"/>
            </a:pPr>
            <a:r>
              <a:rPr lang="ru-RU" sz="21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К4 </a:t>
            </a:r>
            <a:r>
              <a:rPr lang="en-US" sz="21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—</a:t>
            </a:r>
            <a:r>
              <a:rPr lang="ru-RU" sz="21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отсутствие</a:t>
            </a:r>
            <a:r>
              <a:rPr lang="ru-RU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отдельного канала для яркости</a:t>
            </a:r>
            <a:r>
              <a:rPr lang="en-US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100" dirty="0"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4678665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0"/>
          <p:cNvSpPr txBox="1"/>
          <p:nvPr/>
        </p:nvSpPr>
        <p:spPr>
          <a:xfrm>
            <a:off x="-764436" y="1680470"/>
            <a:ext cx="196800" cy="3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6500" tIns="53250" rIns="106500" bIns="53250" anchor="t" anchorCtr="0">
            <a:sp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20"/>
          <p:cNvSpPr txBox="1">
            <a:spLocks noGrp="1"/>
          </p:cNvSpPr>
          <p:nvPr>
            <p:ph type="sldNum" idx="12"/>
          </p:nvPr>
        </p:nvSpPr>
        <p:spPr>
          <a:xfrm>
            <a:off x="9906772" y="6854072"/>
            <a:ext cx="642000" cy="578700"/>
          </a:xfrm>
          <a:prstGeom prst="rect">
            <a:avLst/>
          </a:prstGeom>
        </p:spPr>
        <p:txBody>
          <a:bodyPr spcFirstLastPara="1" wrap="square" lIns="117425" tIns="117425" rIns="117425" bIns="117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 dirty="0"/>
          </a:p>
        </p:txBody>
      </p:sp>
      <p:sp>
        <p:nvSpPr>
          <p:cNvPr id="5" name="Google Shape;83;p16">
            <a:extLst>
              <a:ext uri="{FF2B5EF4-FFF2-40B4-BE49-F238E27FC236}">
                <a16:creationId xmlns:a16="http://schemas.microsoft.com/office/drawing/2014/main" id="{AE271427-7FBA-C80A-0089-075E384CB77B}"/>
              </a:ext>
            </a:extLst>
          </p:cNvPr>
          <p:cNvSpPr txBox="1"/>
          <p:nvPr/>
        </p:nvSpPr>
        <p:spPr>
          <a:xfrm>
            <a:off x="239108" y="496885"/>
            <a:ext cx="10211178" cy="8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825" tIns="93875" rIns="104825" bIns="52425" anchor="t" anchorCtr="0">
            <a:noAutofit/>
          </a:bodyPr>
          <a:lstStyle/>
          <a:p>
            <a:pPr marL="0" lvl="0" indent="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</a:pPr>
            <a:r>
              <a:rPr lang="ru-RU" sz="40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Формализованная постановка задачи в нотации </a:t>
            </a:r>
            <a:r>
              <a:rPr lang="en-US" sz="40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IDEF0</a:t>
            </a:r>
            <a:endParaRPr lang="ru-RU" sz="4000" b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B356BBC2-4DF8-37C5-637E-47D5E750C2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064" y="2197311"/>
            <a:ext cx="9683496" cy="466983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0"/>
          <p:cNvSpPr txBox="1"/>
          <p:nvPr/>
        </p:nvSpPr>
        <p:spPr>
          <a:xfrm>
            <a:off x="-764436" y="1680470"/>
            <a:ext cx="196800" cy="3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6500" tIns="53250" rIns="106500" bIns="53250" anchor="t" anchorCtr="0">
            <a:sp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20"/>
          <p:cNvSpPr txBox="1">
            <a:spLocks noGrp="1"/>
          </p:cNvSpPr>
          <p:nvPr>
            <p:ph type="sldNum" idx="12"/>
          </p:nvPr>
        </p:nvSpPr>
        <p:spPr>
          <a:xfrm>
            <a:off x="9906772" y="6854072"/>
            <a:ext cx="642000" cy="578700"/>
          </a:xfrm>
          <a:prstGeom prst="rect">
            <a:avLst/>
          </a:prstGeom>
        </p:spPr>
        <p:txBody>
          <a:bodyPr spcFirstLastPara="1" wrap="square" lIns="117425" tIns="117425" rIns="117425" bIns="117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 dirty="0"/>
          </a:p>
        </p:txBody>
      </p:sp>
      <p:sp>
        <p:nvSpPr>
          <p:cNvPr id="5" name="Google Shape;83;p16">
            <a:extLst>
              <a:ext uri="{FF2B5EF4-FFF2-40B4-BE49-F238E27FC236}">
                <a16:creationId xmlns:a16="http://schemas.microsoft.com/office/drawing/2014/main" id="{AE271427-7FBA-C80A-0089-075E384CB77B}"/>
              </a:ext>
            </a:extLst>
          </p:cNvPr>
          <p:cNvSpPr txBox="1"/>
          <p:nvPr/>
        </p:nvSpPr>
        <p:spPr>
          <a:xfrm>
            <a:off x="239108" y="496885"/>
            <a:ext cx="10211178" cy="8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825" tIns="93875" rIns="104825" bIns="52425" anchor="t" anchorCtr="0">
            <a:noAutofit/>
          </a:bodyPr>
          <a:lstStyle/>
          <a:p>
            <a:pPr marL="0" lvl="0" indent="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</a:pPr>
            <a:r>
              <a:rPr lang="ru-RU" sz="40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Детализированная </a:t>
            </a:r>
            <a:r>
              <a:rPr lang="en-US" sz="40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IDEF0-</a:t>
            </a:r>
            <a:r>
              <a:rPr lang="ru-RU" sz="40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диаграмма первого уровня разработанного метода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8AE497B7-5CD4-10B8-B002-9D557471DA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013" y="2156666"/>
            <a:ext cx="10306013" cy="4509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3327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0"/>
          <p:cNvSpPr txBox="1"/>
          <p:nvPr/>
        </p:nvSpPr>
        <p:spPr>
          <a:xfrm>
            <a:off x="-764436" y="1680470"/>
            <a:ext cx="196800" cy="3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6500" tIns="53250" rIns="106500" bIns="53250" anchor="t" anchorCtr="0">
            <a:sp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20"/>
          <p:cNvSpPr txBox="1">
            <a:spLocks noGrp="1"/>
          </p:cNvSpPr>
          <p:nvPr>
            <p:ph type="sldNum" idx="12"/>
          </p:nvPr>
        </p:nvSpPr>
        <p:spPr>
          <a:xfrm>
            <a:off x="9906772" y="6854072"/>
            <a:ext cx="642000" cy="578700"/>
          </a:xfrm>
          <a:prstGeom prst="rect">
            <a:avLst/>
          </a:prstGeom>
        </p:spPr>
        <p:txBody>
          <a:bodyPr spcFirstLastPara="1" wrap="square" lIns="117425" tIns="117425" rIns="117425" bIns="117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 dirty="0"/>
          </a:p>
        </p:txBody>
      </p:sp>
      <p:sp>
        <p:nvSpPr>
          <p:cNvPr id="5" name="Google Shape;83;p16">
            <a:extLst>
              <a:ext uri="{FF2B5EF4-FFF2-40B4-BE49-F238E27FC236}">
                <a16:creationId xmlns:a16="http://schemas.microsoft.com/office/drawing/2014/main" id="{AE271427-7FBA-C80A-0089-075E384CB77B}"/>
              </a:ext>
            </a:extLst>
          </p:cNvPr>
          <p:cNvSpPr txBox="1"/>
          <p:nvPr/>
        </p:nvSpPr>
        <p:spPr>
          <a:xfrm>
            <a:off x="239108" y="496885"/>
            <a:ext cx="10211178" cy="8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825" tIns="93875" rIns="104825" bIns="52425" anchor="t" anchorCtr="0">
            <a:noAutofit/>
          </a:bodyPr>
          <a:lstStyle/>
          <a:p>
            <a:pPr marL="0" lvl="0" indent="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</a:pPr>
            <a:r>
              <a:rPr lang="ru-RU" sz="40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Детализированная </a:t>
            </a:r>
            <a:r>
              <a:rPr lang="en-US" sz="40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IDEF0-</a:t>
            </a:r>
            <a:r>
              <a:rPr lang="ru-RU" sz="40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диаграмма уровня </a:t>
            </a:r>
            <a:r>
              <a:rPr lang="en-US" sz="40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A2</a:t>
            </a:r>
            <a:r>
              <a:rPr lang="ru-RU" sz="40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разработанного метода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98B9B8C-13D5-872D-DE89-277F6E1E7A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635" y="2555530"/>
            <a:ext cx="10094643" cy="3845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5619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73F40C2-53A1-17FE-DAD7-B8FFBC6E27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453" y="1382629"/>
            <a:ext cx="9826396" cy="5835211"/>
          </a:xfrm>
          <a:prstGeom prst="rect">
            <a:avLst/>
          </a:prstGeom>
        </p:spPr>
      </p:pic>
      <p:sp>
        <p:nvSpPr>
          <p:cNvPr id="93" name="Google Shape;93;p17"/>
          <p:cNvSpPr txBox="1"/>
          <p:nvPr/>
        </p:nvSpPr>
        <p:spPr>
          <a:xfrm>
            <a:off x="-764436" y="1680470"/>
            <a:ext cx="196800" cy="3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6500" tIns="53250" rIns="106500" bIns="53250" anchor="t" anchorCtr="0">
            <a:sp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17"/>
          <p:cNvSpPr txBox="1">
            <a:spLocks noGrp="1"/>
          </p:cNvSpPr>
          <p:nvPr>
            <p:ph type="sldNum" idx="12"/>
          </p:nvPr>
        </p:nvSpPr>
        <p:spPr>
          <a:xfrm>
            <a:off x="9906772" y="6854072"/>
            <a:ext cx="642000" cy="578700"/>
          </a:xfrm>
          <a:prstGeom prst="rect">
            <a:avLst/>
          </a:prstGeom>
        </p:spPr>
        <p:txBody>
          <a:bodyPr spcFirstLastPara="1" wrap="square" lIns="117425" tIns="117425" rIns="117425" bIns="117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sp>
        <p:nvSpPr>
          <p:cNvPr id="13" name="Google Shape;83;p16">
            <a:extLst>
              <a:ext uri="{FF2B5EF4-FFF2-40B4-BE49-F238E27FC236}">
                <a16:creationId xmlns:a16="http://schemas.microsoft.com/office/drawing/2014/main" id="{BDCD2BA2-F483-EDD3-BD4C-1581B445247B}"/>
              </a:ext>
            </a:extLst>
          </p:cNvPr>
          <p:cNvSpPr txBox="1"/>
          <p:nvPr/>
        </p:nvSpPr>
        <p:spPr>
          <a:xfrm>
            <a:off x="239108" y="496885"/>
            <a:ext cx="10309664" cy="8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825" tIns="93875" rIns="104825" bIns="52425" anchor="t" anchorCtr="0">
            <a:noAutofit/>
          </a:bodyPr>
          <a:lstStyle/>
          <a:p>
            <a:pPr algn="ctr">
              <a:lnSpc>
                <a:spcPct val="93000"/>
              </a:lnSpc>
              <a:buClr>
                <a:schemeClr val="lt1"/>
              </a:buClr>
              <a:buSzPts val="2300"/>
            </a:pPr>
            <a:r>
              <a:rPr lang="ru-RU" sz="35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Первичное сжатие с использованием метода </a:t>
            </a:r>
            <a:r>
              <a:rPr lang="en-US" sz="35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LZW</a:t>
            </a:r>
            <a:endParaRPr lang="ru-RU" sz="3500" b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308868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/>
          <p:nvPr/>
        </p:nvSpPr>
        <p:spPr>
          <a:xfrm>
            <a:off x="-764436" y="1680470"/>
            <a:ext cx="196800" cy="3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6500" tIns="53250" rIns="106500" bIns="53250" anchor="t" anchorCtr="0">
            <a:sp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17"/>
          <p:cNvSpPr txBox="1">
            <a:spLocks noGrp="1"/>
          </p:cNvSpPr>
          <p:nvPr>
            <p:ph type="sldNum" idx="12"/>
          </p:nvPr>
        </p:nvSpPr>
        <p:spPr>
          <a:xfrm>
            <a:off x="9906772" y="6854072"/>
            <a:ext cx="642000" cy="578700"/>
          </a:xfrm>
          <a:prstGeom prst="rect">
            <a:avLst/>
          </a:prstGeom>
        </p:spPr>
        <p:txBody>
          <a:bodyPr spcFirstLastPara="1" wrap="square" lIns="117425" tIns="117425" rIns="117425" bIns="117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sp>
        <p:nvSpPr>
          <p:cNvPr id="13" name="Google Shape;83;p16">
            <a:extLst>
              <a:ext uri="{FF2B5EF4-FFF2-40B4-BE49-F238E27FC236}">
                <a16:creationId xmlns:a16="http://schemas.microsoft.com/office/drawing/2014/main" id="{BDCD2BA2-F483-EDD3-BD4C-1581B445247B}"/>
              </a:ext>
            </a:extLst>
          </p:cNvPr>
          <p:cNvSpPr txBox="1"/>
          <p:nvPr/>
        </p:nvSpPr>
        <p:spPr>
          <a:xfrm>
            <a:off x="239108" y="496885"/>
            <a:ext cx="10309664" cy="8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825" tIns="93875" rIns="104825" bIns="52425" anchor="t" anchorCtr="0">
            <a:noAutofit/>
          </a:bodyPr>
          <a:lstStyle/>
          <a:p>
            <a:pPr algn="ctr">
              <a:lnSpc>
                <a:spcPct val="93000"/>
              </a:lnSpc>
              <a:buClr>
                <a:schemeClr val="lt1"/>
              </a:buClr>
              <a:buSzPts val="2300"/>
            </a:pPr>
            <a:r>
              <a:rPr lang="ru-RU" sz="35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Построение дерева Хаффмана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57E2E837-B200-9C87-7077-443DA4F6F1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7973" y="1372263"/>
            <a:ext cx="4938359" cy="5988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20009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9088</TotalTime>
  <Words>798</Words>
  <Application>Microsoft Macintosh PowerPoint</Application>
  <PresentationFormat>Произвольный</PresentationFormat>
  <Paragraphs>178</Paragraphs>
  <Slides>20</Slides>
  <Notes>20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20</vt:i4>
      </vt:variant>
    </vt:vector>
  </HeadingPairs>
  <TitlesOfParts>
    <vt:vector size="23" baseType="lpstr">
      <vt:lpstr>Arial</vt:lpstr>
      <vt:lpstr>Times New Roman</vt:lpstr>
      <vt:lpstr>Simple Light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Московский государственный технический университет имени Н.Э. Баумана (национальный исследовательский университет)</dc:title>
  <cp:lastModifiedBy>Kirill Kovalets</cp:lastModifiedBy>
  <cp:revision>86</cp:revision>
  <dcterms:modified xsi:type="dcterms:W3CDTF">2025-06-18T00:12:23Z</dcterms:modified>
</cp:coreProperties>
</file>